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9" r:id="rId4"/>
    <p:sldId id="259" r:id="rId5"/>
    <p:sldId id="260" r:id="rId6"/>
    <p:sldId id="302" r:id="rId7"/>
    <p:sldId id="284" r:id="rId8"/>
    <p:sldId id="285" r:id="rId9"/>
    <p:sldId id="286" r:id="rId10"/>
    <p:sldId id="303" r:id="rId11"/>
    <p:sldId id="288" r:id="rId12"/>
    <p:sldId id="289" r:id="rId13"/>
    <p:sldId id="290" r:id="rId14"/>
    <p:sldId id="291" r:id="rId15"/>
    <p:sldId id="292" r:id="rId16"/>
    <p:sldId id="298" r:id="rId17"/>
    <p:sldId id="304" r:id="rId18"/>
    <p:sldId id="293" r:id="rId19"/>
    <p:sldId id="297" r:id="rId20"/>
    <p:sldId id="287" r:id="rId21"/>
    <p:sldId id="294" r:id="rId22"/>
    <p:sldId id="296" r:id="rId23"/>
    <p:sldId id="295" r:id="rId24"/>
    <p:sldId id="278" r:id="rId25"/>
    <p:sldId id="282" r:id="rId26"/>
  </p:sldIdLst>
  <p:sldSz cx="14224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F69"/>
    <a:srgbClr val="F3BE3C"/>
    <a:srgbClr val="B381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세미볼드체"/>
          <a:ea typeface="Apple SD 산돌고딕 Neo 세미볼드체"/>
          <a:cs typeface="Apple SD 산돌고딕 Neo 세미볼드체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 autoAdjust="0"/>
    <p:restoredTop sz="94660"/>
  </p:normalViewPr>
  <p:slideViewPr>
    <p:cSldViewPr snapToGrid="0">
      <p:cViewPr varScale="1">
        <p:scale>
          <a:sx n="34" d="100"/>
          <a:sy n="34" d="100"/>
        </p:scale>
        <p:origin x="6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6748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342885" y="1493242"/>
            <a:ext cx="9538230" cy="3009636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342885" y="4583906"/>
            <a:ext cx="9538230" cy="103022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42885" y="5799335"/>
            <a:ext cx="9538230" cy="431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42885" y="3889375"/>
            <a:ext cx="9538230" cy="6250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r>
              <a:rPr dirty="0"/>
              <a:t>“</a:t>
            </a:r>
            <a:r>
              <a:rPr dirty="0" err="1"/>
              <a:t>여기에</a:t>
            </a:r>
            <a:r>
              <a:rPr dirty="0"/>
              <a:t> </a:t>
            </a:r>
            <a:r>
              <a:rPr dirty="0" err="1"/>
              <a:t>인용을</a:t>
            </a:r>
            <a:r>
              <a:rPr dirty="0"/>
              <a:t> </a:t>
            </a:r>
            <a:r>
              <a:rPr dirty="0" err="1"/>
              <a:t>입력하십시오</a:t>
            </a:r>
            <a:r>
              <a:rPr dirty="0"/>
              <a:t>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185333" y="0"/>
            <a:ext cx="11853334" cy="8890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2649636" y="578776"/>
            <a:ext cx="8913152" cy="53941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342885" y="6123450"/>
            <a:ext cx="9538230" cy="1296459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2342885" y="7466210"/>
            <a:ext cx="9538230" cy="10302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928813" y="8426979"/>
            <a:ext cx="354798" cy="33973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42885" y="2940182"/>
            <a:ext cx="9538230" cy="300963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308784" y="578776"/>
            <a:ext cx="4861719" cy="75009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053497" y="578776"/>
            <a:ext cx="4861720" cy="3634714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053497" y="4340820"/>
            <a:ext cx="4861720" cy="373889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228600" algn="ctr">
              <a:spcBef>
                <a:spcPts val="0"/>
              </a:spcBef>
              <a:buSzTx/>
              <a:buNone/>
              <a:defRPr sz="2800"/>
            </a:lvl2pPr>
            <a:lvl3pPr marL="0" indent="457200" algn="ctr">
              <a:spcBef>
                <a:spcPts val="0"/>
              </a:spcBef>
              <a:buSzTx/>
              <a:buNone/>
              <a:defRPr sz="2800"/>
            </a:lvl3pPr>
            <a:lvl4pPr marL="0" indent="685800" algn="ctr">
              <a:spcBef>
                <a:spcPts val="0"/>
              </a:spcBef>
              <a:buSzTx/>
              <a:buNone/>
              <a:defRPr sz="2800"/>
            </a:lvl4pPr>
            <a:lvl5pPr marL="0" indent="91440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7308783" y="2372981"/>
            <a:ext cx="4861720" cy="57298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2053497" y="2372981"/>
            <a:ext cx="4861720" cy="5729884"/>
          </a:xfrm>
          <a:prstGeom prst="rect">
            <a:avLst/>
          </a:prstGeom>
        </p:spPr>
        <p:txBody>
          <a:bodyPr/>
          <a:lstStyle>
            <a:lvl1pPr marL="293914" indent="-293914">
              <a:spcBef>
                <a:spcPts val="2900"/>
              </a:spcBef>
              <a:defRPr sz="2400"/>
            </a:lvl1pPr>
            <a:lvl2pPr marL="636814" indent="-293914">
              <a:spcBef>
                <a:spcPts val="2900"/>
              </a:spcBef>
              <a:defRPr sz="2400"/>
            </a:lvl2pPr>
            <a:lvl3pPr marL="979714" indent="-293914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053497" y="1157552"/>
            <a:ext cx="10117006" cy="6574896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308784" y="4641784"/>
            <a:ext cx="4861719" cy="3437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314451" y="810286"/>
            <a:ext cx="4861720" cy="34379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053497" y="810286"/>
            <a:ext cx="4861720" cy="72694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053497" y="405143"/>
            <a:ext cx="10117006" cy="19678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053497" y="2372981"/>
            <a:ext cx="10117006" cy="57298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>
            <a:normAutofit/>
          </a:bodyPr>
          <a:lstStyle/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928813" y="8432766"/>
            <a:ext cx="354798" cy="339730"/>
          </a:xfrm>
          <a:prstGeom prst="rect">
            <a:avLst/>
          </a:prstGeom>
          <a:ln w="3175">
            <a:miter lim="400000"/>
          </a:ln>
        </p:spPr>
        <p:txBody>
          <a:bodyPr wrap="none" lIns="46302" tIns="46302" rIns="46302" bIns="46302">
            <a:spAutoFit/>
          </a:bodyPr>
          <a:lstStyle>
            <a:lvl1pPr>
              <a:defRPr sz="1600">
                <a:latin typeface="야놀자 야체 B" panose="02020603020101020101" pitchFamily="18" charset="-127"/>
                <a:ea typeface="야놀자 야체 B" panose="02020603020101020101" pitchFamily="18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야놀자 야체 B" panose="02020603020101020101" pitchFamily="18" charset="-127"/>
          <a:ea typeface="야놀자 야체 B" panose="02020603020101020101" pitchFamily="18" charset="-127"/>
          <a:cs typeface="+mn-cs"/>
          <a:sym typeface="Apple SD 산돌고딕 Neo 옅은체"/>
        </a:defRPr>
      </a:lvl1pPr>
      <a:lvl2pPr marL="0" marR="0" indent="228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야놀자 야체 B" panose="02020603020101020101" pitchFamily="18" charset="-127"/>
          <a:ea typeface="야놀자 야체 B" panose="02020603020101020101" pitchFamily="18" charset="-127"/>
          <a:cs typeface="+mn-cs"/>
          <a:sym typeface="Apple SD 산돌고딕 Neo 옅은체"/>
        </a:defRPr>
      </a:lvl1pPr>
      <a:lvl2pPr marL="839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야놀자 야체 B" panose="02020603020101020101" pitchFamily="18" charset="-127"/>
          <a:ea typeface="야놀자 야체 B" panose="02020603020101020101" pitchFamily="18" charset="-127"/>
          <a:cs typeface="+mn-cs"/>
          <a:sym typeface="Apple SD 산돌고딕 Neo 옅은체"/>
        </a:defRPr>
      </a:lvl2pPr>
      <a:lvl3pPr marL="1284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야놀자 야체 B" panose="02020603020101020101" pitchFamily="18" charset="-127"/>
          <a:ea typeface="야놀자 야체 B" panose="02020603020101020101" pitchFamily="18" charset="-127"/>
          <a:cs typeface="+mn-cs"/>
          <a:sym typeface="Apple SD 산돌고딕 Neo 옅은체"/>
        </a:defRPr>
      </a:lvl3pPr>
      <a:lvl4pPr marL="1728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야놀자 야체 B" panose="02020603020101020101" pitchFamily="18" charset="-127"/>
          <a:ea typeface="야놀자 야체 B" panose="02020603020101020101" pitchFamily="18" charset="-127"/>
          <a:cs typeface="+mn-cs"/>
          <a:sym typeface="Apple SD 산돌고딕 Neo 옅은체"/>
        </a:defRPr>
      </a:lvl4pPr>
      <a:lvl5pPr marL="2173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야놀자 야체 B" panose="02020603020101020101" pitchFamily="18" charset="-127"/>
          <a:ea typeface="야놀자 야체 B" panose="02020603020101020101" pitchFamily="18" charset="-127"/>
          <a:cs typeface="+mn-cs"/>
          <a:sym typeface="Apple SD 산돌고딕 Neo 옅은체"/>
        </a:defRPr>
      </a:lvl5pPr>
      <a:lvl6pPr marL="2617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062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066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ko/photo/1117652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814452" y="3655459"/>
            <a:ext cx="12574806" cy="14477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4400" b="1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Arabic Typesetting" panose="020B0604020202020204" pitchFamily="66" charset="-78"/>
              </a:rPr>
              <a:t>Mediation and Fuzzy Mediation Analysis for Multiple Covariates and Its Applications to Solar Power Data</a:t>
            </a:r>
          </a:p>
        </p:txBody>
      </p:sp>
      <p:sp>
        <p:nvSpPr>
          <p:cNvPr id="122" name="Shape 122"/>
          <p:cNvSpPr/>
          <p:nvPr/>
        </p:nvSpPr>
        <p:spPr>
          <a:xfrm>
            <a:off x="431198" y="3655459"/>
            <a:ext cx="105834" cy="1501643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4" name="Shape 124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000D-1142-4289-8271-D68C6A78206B}"/>
              </a:ext>
            </a:extLst>
          </p:cNvPr>
          <p:cNvSpPr txBox="1"/>
          <p:nvPr/>
        </p:nvSpPr>
        <p:spPr>
          <a:xfrm>
            <a:off x="4542388" y="5314308"/>
            <a:ext cx="9036424" cy="163239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Department of Mathematics and Statistics, Sejong University</a:t>
            </a:r>
          </a:p>
          <a:p>
            <a:pPr marL="0" marR="0" indent="0" algn="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 SemiLigh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Department of Digital Content, Sejong University</a:t>
            </a:r>
          </a:p>
          <a:p>
            <a:pPr marL="0" marR="0" indent="0" algn="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 SemiLigh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Yeon Kyung Lee</a:t>
            </a:r>
            <a:r>
              <a:rPr lang="en-US" altLang="ko-KR" sz="2000" b="1" u="sng" baseline="30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Jung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Eun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Lee</a:t>
            </a:r>
            <a:r>
              <a:rPr lang="en-US" altLang="ko-KR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Sung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Wook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Baik</a:t>
            </a:r>
            <a:r>
              <a:rPr lang="en-US" altLang="ko-KR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and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Jin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Hee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Yoon </a:t>
            </a:r>
            <a:r>
              <a:rPr lang="en-US" altLang="ko-KR" sz="20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1*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 SemiLigh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44CE8-424B-4E67-A062-D5CAFC774D5D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1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pic>
        <p:nvPicPr>
          <p:cNvPr id="1028" name="Picture 4" descr="조선대학교 장지연 1번째 첨부파일 이미지">
            <a:extLst>
              <a:ext uri="{FF2B5EF4-FFF2-40B4-BE49-F238E27FC236}">
                <a16:creationId xmlns:a16="http://schemas.microsoft.com/office/drawing/2014/main" id="{73E714BC-D733-48AB-A400-56B8C2388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499"/>
          <a:stretch/>
        </p:blipFill>
        <p:spPr bwMode="auto">
          <a:xfrm>
            <a:off x="-8466" y="0"/>
            <a:ext cx="14232466" cy="30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05713B6-655C-4332-B83B-729D1E005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56" y="8054342"/>
            <a:ext cx="1330340" cy="66868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9C76C83-EC16-41B6-9846-7B49919825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38" y="8188044"/>
            <a:ext cx="1730852" cy="451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86F5E-CEF1-4503-8CBF-F2F76C807303}"/>
              </a:ext>
            </a:extLst>
          </p:cNvPr>
          <p:cNvSpPr txBox="1"/>
          <p:nvPr/>
        </p:nvSpPr>
        <p:spPr>
          <a:xfrm>
            <a:off x="11408441" y="7432771"/>
            <a:ext cx="2570674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Bahnschrift SemiLight" panose="020B0502040204020203" pitchFamily="34" charset="0"/>
                <a:ea typeface="야놀자 야체 B" panose="02020603020101020101" pitchFamily="18" charset="-127"/>
                <a:sym typeface="Apple SD 산돌고딕 Neo 옅은체"/>
              </a:rPr>
              <a:t>Nov,20,2021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84F276-A026-46A0-A6E2-2BD7C52C89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97" b="3566"/>
          <a:stretch/>
        </p:blipFill>
        <p:spPr>
          <a:xfrm>
            <a:off x="13493940" y="7376210"/>
            <a:ext cx="530342" cy="5144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0" y="0"/>
            <a:ext cx="14223999" cy="8876849"/>
          </a:xfrm>
          <a:prstGeom prst="rect">
            <a:avLst/>
          </a:prstGeom>
          <a:solidFill>
            <a:schemeClr val="accent4">
              <a:lumMod val="40000"/>
              <a:lumOff val="60000"/>
              <a:alpha val="91851"/>
            </a:scheme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577DA-CB32-47B1-9D99-BA82793B2BEE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10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7A3F65-881F-40BB-8EA8-6E13D02466D7}"/>
              </a:ext>
            </a:extLst>
          </p:cNvPr>
          <p:cNvSpPr/>
          <p:nvPr/>
        </p:nvSpPr>
        <p:spPr>
          <a:xfrm>
            <a:off x="2562066" y="3667570"/>
            <a:ext cx="1323298" cy="1300029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spc="0" normalizeH="0" baseline="0" dirty="0">
                <a:ln>
                  <a:noFill/>
                </a:ln>
                <a:solidFill>
                  <a:srgbClr val="F38F69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3</a:t>
            </a:r>
            <a:endParaRPr kumimoji="0" lang="ko-KR" altLang="en-US" sz="5400" b="1" i="0" u="none" strike="noStrike" cap="none" spc="0" normalizeH="0" baseline="0" dirty="0">
              <a:ln>
                <a:noFill/>
              </a:ln>
              <a:solidFill>
                <a:srgbClr val="F38F69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91E81-CFBA-4546-B519-CC652F09D369}"/>
              </a:ext>
            </a:extLst>
          </p:cNvPr>
          <p:cNvSpPr txBox="1"/>
          <p:nvPr/>
        </p:nvSpPr>
        <p:spPr>
          <a:xfrm>
            <a:off x="4595916" y="3766095"/>
            <a:ext cx="5742722" cy="12015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 study</a:t>
            </a:r>
            <a:endParaRPr kumimoji="0" lang="ko-KR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16869699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7268871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Mediation Analysis for Multiple Covariates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13522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3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1. Mediation Analysis for Multiple Covariates with one mediator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Shape 145"/>
              <p:cNvSpPr/>
              <p:nvPr/>
            </p:nvSpPr>
            <p:spPr>
              <a:xfrm>
                <a:off x="1978289" y="7005185"/>
                <a:ext cx="6863565" cy="1574170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6302" tIns="46302" rIns="46302" bIns="46302" anchor="ctr">
                <a:spAutoFit/>
              </a:bodyPr>
              <a:lstStyle/>
              <a:p>
                <a:pPr algn="l"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sz="28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accent4"/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= indirect effect + direct effect</a:t>
                </a: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</a:t>
                </a:r>
                <a:r>
                  <a:rPr lang="en-US" b="1" i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1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</m:sSub>
                  </m:oMath>
                </a14:m>
                <a:endParaRPr lang="en-US" b="1" i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Indirect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2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32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Direct effect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31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p>
                    </m:sSubSup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5" name="Shap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89" y="7005185"/>
                <a:ext cx="6863565" cy="1574170"/>
              </a:xfrm>
              <a:prstGeom prst="rect">
                <a:avLst/>
              </a:prstGeom>
              <a:blipFill>
                <a:blip r:embed="rId4"/>
                <a:stretch>
                  <a:fillRect b="-2713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6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399682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1343209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One mediator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E705CF-C9C6-4368-9B6F-F89D7A95CA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7"/>
          <a:stretch/>
        </p:blipFill>
        <p:spPr>
          <a:xfrm>
            <a:off x="6858803" y="3582503"/>
            <a:ext cx="5536180" cy="1995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72A791-E6E9-44AD-B1F7-B4F471329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17" y="3183978"/>
            <a:ext cx="5107238" cy="32500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6D3C3E-2882-4516-880E-C840542E9AD1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11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4684989-8C90-486C-8919-04FDECFD4E17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64763A3-A91C-474C-9B6B-5B9CBBE9455C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2A3E36-E410-44BF-B094-D7B4094A48A0}"/>
              </a:ext>
            </a:extLst>
          </p:cNvPr>
          <p:cNvSpPr txBox="1"/>
          <p:nvPr/>
        </p:nvSpPr>
        <p:spPr>
          <a:xfrm>
            <a:off x="13133107" y="154220"/>
            <a:ext cx="71760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1DE2B3-F52D-46EF-8B64-E014C451ADB2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22B2BE6-F800-40A5-80FE-8563083C3050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DD8BD-C88D-4CF1-A3A7-73ACF28E7E25}"/>
              </a:ext>
            </a:extLst>
          </p:cNvPr>
          <p:cNvSpPr txBox="1"/>
          <p:nvPr/>
        </p:nvSpPr>
        <p:spPr>
          <a:xfrm>
            <a:off x="13093367" y="123624"/>
            <a:ext cx="896679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5172291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7268871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Mediation Analysis for Multiple Covariates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13522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3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2. Mediation Analysis for Multiple Covariates with multiple mediators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Shape 145"/>
              <p:cNvSpPr/>
              <p:nvPr/>
            </p:nvSpPr>
            <p:spPr>
              <a:xfrm>
                <a:off x="1978290" y="6992104"/>
                <a:ext cx="6916378" cy="160033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6302" tIns="46302" rIns="46302" bIns="46302" anchor="ctr">
                <a:spAutoFit/>
              </a:bodyPr>
              <a:lstStyle/>
              <a:p>
                <a:pPr algn="l"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sz="28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accent4"/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= indirect effect + direct effect</a:t>
                </a: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</a:t>
                </a:r>
                <a:r>
                  <a:rPr lang="en-US" b="1" i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1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</m:sSub>
                  </m:oMath>
                </a14:m>
                <a:endParaRPr lang="en-US" b="1" i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Indirect effect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2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32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h</m:t>
                        </m:r>
                      </m:sup>
                    </m:sSubSup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Direct effect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31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p>
                    </m:sSubSup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5" name="Shap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90" y="6992104"/>
                <a:ext cx="6916378" cy="1600331"/>
              </a:xfrm>
              <a:prstGeom prst="rect">
                <a:avLst/>
              </a:prstGeom>
              <a:blipFill>
                <a:blip r:embed="rId4"/>
                <a:stretch>
                  <a:fillRect b="-228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6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483039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</a:t>
            </a:r>
            <a:r>
              <a:rPr lang="en-US" dirty="0">
                <a:latin typeface="Bahnschrift SemiLight" panose="020B0502040204020203" pitchFamily="34" charset="0"/>
              </a:rPr>
              <a:t>2</a:t>
            </a:r>
            <a:endParaRPr dirty="0">
              <a:latin typeface="Bahnschrift SemiLight" panose="020B0502040204020203" pitchFamily="34" charset="0"/>
            </a:endParaRP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1799745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Multiple mediators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4F477-CFBF-4756-BC83-0876133408D2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FA2829-52EB-45C2-A014-F0CF4CBCAF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80" y="3253080"/>
            <a:ext cx="5120676" cy="320608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DAA36D-DC61-43A9-AD07-8DD8DF157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6" y="3621020"/>
            <a:ext cx="6142549" cy="135487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A98ACC-97BB-4A15-A623-61436BD1F60C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EADC38-03A0-4A60-8237-044D6F3A30BF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B21F3-7839-4D59-86A8-D2B3B3BE8EFF}"/>
              </a:ext>
            </a:extLst>
          </p:cNvPr>
          <p:cNvSpPr txBox="1"/>
          <p:nvPr/>
        </p:nvSpPr>
        <p:spPr>
          <a:xfrm>
            <a:off x="13133107" y="154220"/>
            <a:ext cx="71760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149FECA-91D5-42B5-9A28-27F7BA01195B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240232-7508-476E-9007-D74374E94741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08B955-2AAB-4FAE-BD39-4CFAD85116B5}"/>
              </a:ext>
            </a:extLst>
          </p:cNvPr>
          <p:cNvSpPr txBox="1"/>
          <p:nvPr/>
        </p:nvSpPr>
        <p:spPr>
          <a:xfrm>
            <a:off x="13093367" y="123624"/>
            <a:ext cx="896679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21747187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8369492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Mediation Analysis for Multiple Covariates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35965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4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1. Fuzzy Mediation Analysis for Multiple Covariates with one mediator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Shape 145"/>
              <p:cNvSpPr/>
              <p:nvPr/>
            </p:nvSpPr>
            <p:spPr>
              <a:xfrm>
                <a:off x="1978289" y="7005185"/>
                <a:ext cx="11466963" cy="1574170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6302" tIns="46302" rIns="46302" bIns="46302" anchor="ctr">
                <a:spAutoFit/>
              </a:bodyPr>
              <a:lstStyle/>
              <a:p>
                <a:pPr algn="l"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sz="28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accent4"/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= indirect effect + direct effect</a:t>
                </a: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</a:t>
                </a:r>
                <a:r>
                  <a:rPr lang="en-US" b="1" i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1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</m:sSub>
                  </m:oMath>
                </a14:m>
                <a:endParaRPr lang="en-US" b="1" i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Indirect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2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32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Direct effect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31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p>
                    </m:sSubSup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5" name="Shap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89" y="7005185"/>
                <a:ext cx="11466963" cy="1574170"/>
              </a:xfrm>
              <a:prstGeom prst="rect">
                <a:avLst/>
              </a:prstGeom>
              <a:blipFill>
                <a:blip r:embed="rId4"/>
                <a:stretch>
                  <a:fillRect b="-2713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6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399682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1343209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One mediator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0D39B-5B24-492C-9A63-65C9F1670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12" y="3286734"/>
            <a:ext cx="4807535" cy="287737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501B03-D326-40DC-9A38-0EC63B525E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87" y="3870212"/>
            <a:ext cx="5575134" cy="1785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A08167-2961-44D5-ADDC-99406BC6939E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352BD31-DFEB-470D-BF0B-FECFBF262958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C4D6D1B-21AE-42EE-9ABB-0C447B2EDB98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F1CAD3-A328-467F-B9AB-2BDBA6DE430B}"/>
              </a:ext>
            </a:extLst>
          </p:cNvPr>
          <p:cNvSpPr txBox="1"/>
          <p:nvPr/>
        </p:nvSpPr>
        <p:spPr>
          <a:xfrm>
            <a:off x="13133107" y="154220"/>
            <a:ext cx="71760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78EA8C-7466-4F47-8842-276F53E51F6F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6D234FC-671C-48E7-A8E0-444A5382CE6A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B2C79C-D4A7-4195-8069-D8C31305B63D}"/>
              </a:ext>
            </a:extLst>
          </p:cNvPr>
          <p:cNvSpPr txBox="1"/>
          <p:nvPr/>
        </p:nvSpPr>
        <p:spPr>
          <a:xfrm>
            <a:off x="13093367" y="123624"/>
            <a:ext cx="896679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9349741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8369492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Mediation Analysis for Multiple Covariates</a:t>
            </a:r>
            <a:endParaRPr lang="en-US" altLang="ko-KR"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35965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4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2" y="1390649"/>
            <a:ext cx="8859409" cy="386393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2. Fuzzy Mediation Analysis for Multiple Covariates with multiple mediators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483039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</a:t>
            </a:r>
            <a:r>
              <a:rPr lang="en-US" dirty="0">
                <a:latin typeface="Bahnschrift SemiLight" panose="020B0502040204020203" pitchFamily="34" charset="0"/>
              </a:rPr>
              <a:t>2</a:t>
            </a:r>
            <a:endParaRPr dirty="0">
              <a:latin typeface="Bahnschrift SemiLight" panose="020B0502040204020203" pitchFamily="34" charset="0"/>
            </a:endParaRP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1799745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Multiple mediators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hape 145">
                <a:extLst>
                  <a:ext uri="{FF2B5EF4-FFF2-40B4-BE49-F238E27FC236}">
                    <a16:creationId xmlns:a16="http://schemas.microsoft.com/office/drawing/2014/main" id="{EA780068-05BB-4480-99EB-A51DB8D8E7DF}"/>
                  </a:ext>
                </a:extLst>
              </p:cNvPr>
              <p:cNvSpPr/>
              <p:nvPr/>
            </p:nvSpPr>
            <p:spPr>
              <a:xfrm>
                <a:off x="1978290" y="6992104"/>
                <a:ext cx="6743974" cy="1600331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6302" tIns="46302" rIns="46302" bIns="46302" anchor="ctr">
                <a:spAutoFit/>
              </a:bodyPr>
              <a:lstStyle/>
              <a:p>
                <a:pPr algn="l"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sz="28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accent4"/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= indirect effect + direct effect</a:t>
                </a: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</a:t>
                </a:r>
                <a:r>
                  <a:rPr lang="en-US" b="1" i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1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</m:sSub>
                  </m:oMath>
                </a14:m>
                <a:endParaRPr lang="en-US" b="1" i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Indirect effect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 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2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32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h</m:t>
                        </m:r>
                      </m:sup>
                    </m:sSubSup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Direct effect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𝛽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31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sym typeface="Apple SD 산돌고딕 Neo 세미볼드체"/>
                          </a:rPr>
                          <m:t>𝑗</m:t>
                        </m:r>
                      </m:sup>
                    </m:sSubSup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7" name="Shape 145">
                <a:extLst>
                  <a:ext uri="{FF2B5EF4-FFF2-40B4-BE49-F238E27FC236}">
                    <a16:creationId xmlns:a16="http://schemas.microsoft.com/office/drawing/2014/main" id="{EA780068-05BB-4480-99EB-A51DB8D8E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90" y="6992104"/>
                <a:ext cx="6743974" cy="1600331"/>
              </a:xfrm>
              <a:prstGeom prst="rect">
                <a:avLst/>
              </a:prstGeom>
              <a:blipFill>
                <a:blip r:embed="rId6"/>
                <a:stretch>
                  <a:fillRect b="-2281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6073499-0A62-4E44-A3A1-1192472D6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20" y="4210927"/>
            <a:ext cx="5048338" cy="1184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84A2DF-84E6-4891-8BE5-A620FA668176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DEA78C-F527-4C10-980B-506F5EBDA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74" y="3229013"/>
            <a:ext cx="4966295" cy="308101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FE288E0-A216-4EDD-A485-18BEF8080814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DB1E2B-74EC-415D-99E2-C66AE8BBDDDF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F4C139-EDCD-47AB-8F59-1B03F924197C}"/>
              </a:ext>
            </a:extLst>
          </p:cNvPr>
          <p:cNvSpPr txBox="1"/>
          <p:nvPr/>
        </p:nvSpPr>
        <p:spPr>
          <a:xfrm>
            <a:off x="13133107" y="154220"/>
            <a:ext cx="71760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1F9ECA7-E8FB-4755-8445-F94AC866182F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A5C9570-BCEF-4074-9789-1D2F83DB5ADA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8A9A5-4A00-4749-9A41-D1DEF81F6DCC}"/>
              </a:ext>
            </a:extLst>
          </p:cNvPr>
          <p:cNvSpPr txBox="1"/>
          <p:nvPr/>
        </p:nvSpPr>
        <p:spPr>
          <a:xfrm>
            <a:off x="13093367" y="123624"/>
            <a:ext cx="896679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85519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0" y="8753842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8369492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Mediation Analysis for Multiple Covariates</a:t>
            </a:r>
            <a:endParaRPr lang="en-US" altLang="ko-KR"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35965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4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2" y="1390649"/>
            <a:ext cx="9516336" cy="391433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3. Estimation for Fuzzy Mediation Analysis for Multiple Covariates with mediators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69"/>
            <a:ext cx="10874690" cy="6159619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487847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</a:t>
            </a:r>
            <a:r>
              <a:rPr lang="en-US" dirty="0">
                <a:latin typeface="Bahnschrift SemiLight" panose="020B0502040204020203" pitchFamily="34" charset="0"/>
              </a:rPr>
              <a:t>3</a:t>
            </a:r>
            <a:endParaRPr dirty="0">
              <a:latin typeface="Bahnschrift SemiLight" panose="020B0502040204020203" pitchFamily="34" charset="0"/>
            </a:endParaRP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93573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D7713-DDDB-4884-BF61-9249D4D94837}"/>
                  </a:ext>
                </a:extLst>
              </p:cNvPr>
              <p:cNvSpPr txBox="1"/>
              <p:nvPr/>
            </p:nvSpPr>
            <p:spPr>
              <a:xfrm>
                <a:off x="1764943" y="3042031"/>
                <a:ext cx="12180826" cy="270118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2400" i="1" kern="100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ko-KR" sz="2400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⨁</m:t>
                    </m:r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ko-KR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⨁</m:t>
                    </m:r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ko-KR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⨁⋯⨁</m:t>
                    </m:r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ko-KR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Cambria Math" panose="02040503050406030204" pitchFamily="18" charset="0"/>
                          </a:rPr>
                          <m:t>𝑝𝑖</m:t>
                        </m:r>
                      </m:sub>
                    </m:sSub>
                    <m:r>
                      <a:rPr lang="en-US" altLang="ko-KR" sz="2400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⨁</m:t>
                    </m:r>
                    <m:acc>
                      <m:accPr>
                        <m:chr m:val="̃"/>
                        <m:ctrlPr>
                          <a:rPr lang="ko-KR" altLang="ko-KR" sz="2400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2400" kern="100" dirty="0">
                    <a:solidFill>
                      <a:schemeClr val="accent4"/>
                    </a:solidFill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.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sz="2400" kern="100" dirty="0">
                  <a:solidFill>
                    <a:schemeClr val="accent4"/>
                  </a:solidFill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The variables are represented by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ko-KR" sz="2400" i="1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4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4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ko-KR" sz="24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 = 1, …, 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ko-KR" sz="2400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ko-KR" altLang="ko-KR" sz="24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It is assumed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4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24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are the fuzzy random errors for expressing fuzziness.</a:t>
                </a:r>
                <a:endParaRPr lang="ko-KR" altLang="ko-KR" sz="24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D7713-DDDB-4884-BF61-9249D4D9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43" y="3042031"/>
                <a:ext cx="12180826" cy="2701189"/>
              </a:xfrm>
              <a:prstGeom prst="rect">
                <a:avLst/>
              </a:prstGeom>
              <a:blipFill>
                <a:blip r:embed="rId5"/>
                <a:stretch>
                  <a:fillRect l="-801" t="-903" b="-4063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62B27701-6269-4650-925B-BFABA540E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3" y="7150152"/>
            <a:ext cx="10530458" cy="7311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E32A515-B16D-471E-A71F-4904D2A2652D}"/>
              </a:ext>
            </a:extLst>
          </p:cNvPr>
          <p:cNvSpPr txBox="1"/>
          <p:nvPr/>
        </p:nvSpPr>
        <p:spPr>
          <a:xfrm>
            <a:off x="1764943" y="5886983"/>
            <a:ext cx="10176045" cy="8309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ko-KR" sz="2400" dirty="0">
                <a:latin typeface="Bahnschrift SemiLight" panose="020B0502040204020203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2400" dirty="0">
                <a:effectLst/>
                <a:latin typeface="Bahnschrift SemiLight" panose="020B0502040204020203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he </a:t>
            </a:r>
            <a:r>
              <a:rPr lang="en-US" altLang="ko-KR" sz="2400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objective function </a:t>
            </a:r>
            <a:r>
              <a:rPr lang="en-US" altLang="ko-KR" sz="2400" dirty="0">
                <a:effectLst/>
                <a:latin typeface="Bahnschrift SemiLight" panose="020B0502040204020203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can be obtained based on the </a:t>
            </a:r>
            <a:r>
              <a:rPr lang="en-US" altLang="ko-KR" sz="2400" dirty="0">
                <a:solidFill>
                  <a:schemeClr val="accent4"/>
                </a:solidFill>
                <a:latin typeface="Bahnschrift SemiLight" panose="020B0502040204020203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LSE</a:t>
            </a:r>
            <a:r>
              <a:rPr lang="en-US" altLang="ko-KR" sz="2400" dirty="0">
                <a:effectLst/>
                <a:latin typeface="Bahnschrift SemiLight" panose="020B0502040204020203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, and here the LSE can be expressed as follows</a:t>
            </a:r>
            <a:endParaRPr lang="ko-KR" altLang="en-US" sz="2400"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281B0-FF80-4C66-BCD2-499585E2FB0D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11A7F1B-8C63-4064-B34F-0A044DF0242D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2BE3A7-2FC9-4847-B428-D4B5B7E22A26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E053D-AE33-4B26-BCD5-79C067E129B5}"/>
              </a:ext>
            </a:extLst>
          </p:cNvPr>
          <p:cNvSpPr txBox="1"/>
          <p:nvPr/>
        </p:nvSpPr>
        <p:spPr>
          <a:xfrm>
            <a:off x="13133107" y="154220"/>
            <a:ext cx="71760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AF8557-07BB-4686-9843-A588BFC8DAED}"/>
              </a:ext>
            </a:extLst>
          </p:cNvPr>
          <p:cNvSpPr txBox="1"/>
          <p:nvPr/>
        </p:nvSpPr>
        <p:spPr>
          <a:xfrm>
            <a:off x="6601301" y="8393313"/>
            <a:ext cx="7428485" cy="4139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69875" indent="-269875" algn="just">
              <a:lnSpc>
                <a:spcPct val="95000"/>
              </a:lnSpc>
            </a:pPr>
            <a:r>
              <a:rPr lang="en-US" altLang="ko-KR" sz="11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J.</a:t>
            </a:r>
            <a:r>
              <a:rPr lang="en-US" altLang="ko-KR" sz="11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H. Yoon, Fuzzy mediation analysis, Int. J. Fuzzy Syst. vol. 22, no. 1, pp.338-349 (2020)</a:t>
            </a:r>
          </a:p>
          <a:p>
            <a:pPr marL="269875" indent="-269875" algn="just">
              <a:lnSpc>
                <a:spcPct val="95000"/>
              </a:lnSpc>
            </a:pPr>
            <a:r>
              <a:rPr lang="en-US" altLang="ko-KR" sz="11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J.</a:t>
            </a:r>
            <a:r>
              <a:rPr lang="en-US" altLang="ko-KR" sz="11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H. Yoon, Fuzzy Moderation and Moderated-Mediation Analysis. Int. J. Fuzzy Syst. vol 22, no. 1, pp</a:t>
            </a:r>
            <a:r>
              <a:rPr lang="en-US" altLang="ko-KR" sz="1100" dirty="0">
                <a:effectLst/>
                <a:latin typeface="Bahnschrift Semi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 338-349 (2020)</a:t>
            </a:r>
            <a:endParaRPr lang="ko-KR" altLang="ko-KR" sz="1100" dirty="0">
              <a:solidFill>
                <a:srgbClr val="000000"/>
              </a:solidFill>
              <a:effectLst/>
              <a:latin typeface="Bahnschrift SemiLight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49743E-F44F-4B43-9C0F-3B14EF4AEC24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7EA5CDD-89D1-43C0-83C8-D62F8C3EAB71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32424B-A653-490C-8656-0E4755E14E35}"/>
              </a:ext>
            </a:extLst>
          </p:cNvPr>
          <p:cNvSpPr txBox="1"/>
          <p:nvPr/>
        </p:nvSpPr>
        <p:spPr>
          <a:xfrm>
            <a:off x="13093367" y="123624"/>
            <a:ext cx="896679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312574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8387125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Fuzzy Mediation Analysis for Multiple Covariates</a:t>
            </a:r>
            <a:endParaRPr lang="en-US" altLang="ko-KR"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3756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4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2" y="1390649"/>
            <a:ext cx="9516336" cy="391433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3. Estimation for Fuzzy Mediation Analysis for Multiple Covariates with mediators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69"/>
            <a:ext cx="10874690" cy="6159619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487847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</a:t>
            </a:r>
            <a:r>
              <a:rPr lang="en-US" dirty="0">
                <a:latin typeface="Bahnschrift SemiLight" panose="020B0502040204020203" pitchFamily="34" charset="0"/>
              </a:rPr>
              <a:t>3</a:t>
            </a:r>
            <a:endParaRPr dirty="0">
              <a:latin typeface="Bahnschrift SemiLight" panose="020B0502040204020203" pitchFamily="34" charset="0"/>
            </a:endParaRP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93573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6278B-0D72-4340-AF74-3A4249FF5240}"/>
                  </a:ext>
                </a:extLst>
              </p:cNvPr>
              <p:cNvSpPr txBox="1"/>
              <p:nvPr/>
            </p:nvSpPr>
            <p:spPr>
              <a:xfrm>
                <a:off x="1764943" y="2890971"/>
                <a:ext cx="12985205" cy="523720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ko-KR" sz="20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To find the solution vector, we define a </a:t>
                </a:r>
                <a:r>
                  <a:rPr lang="en-US" altLang="ko-KR" sz="2000" b="1" i="1" kern="100" dirty="0">
                    <a:solidFill>
                      <a:schemeClr val="accent4"/>
                    </a:solidFill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triangular fuzzy matrix</a:t>
                </a:r>
                <a:r>
                  <a:rPr lang="en-US" altLang="ko-KR" sz="2000" b="1" kern="100" dirty="0">
                    <a:solidFill>
                      <a:schemeClr val="accent4"/>
                    </a:solidFill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x-none" altLang="ko-KR" sz="2000" b="1" i="1" kern="100" dirty="0">
                    <a:solidFill>
                      <a:schemeClr val="accent4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(t.f.m.)</a:t>
                </a:r>
                <a:endParaRPr lang="en-US" altLang="ko-KR" sz="2000" b="1" i="1" kern="100" dirty="0">
                  <a:solidFill>
                    <a:schemeClr val="accent4"/>
                  </a:solidFill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altLang="ko-KR" sz="20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which is expressed by</a:t>
                </a:r>
                <a:endParaRPr lang="ko-KR" altLang="ko-KR" sz="20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20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1,1,1</m:t>
                                  </m:r>
                                </m:e>
                              </m:d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  (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2000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000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2000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2000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1,1,1</m:t>
                                  </m:r>
                                </m:e>
                              </m:d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  (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2000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𝑛𝑝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𝑛𝑝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000" i="1" kern="100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𝑛𝑝</m:t>
                                  </m:r>
                                </m:sub>
                              </m:sSub>
                              <m:r>
                                <a:rPr lang="en-US" altLang="ko-KR" sz="2000" i="1" kern="10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2000" kern="100" dirty="0">
                    <a:effectLst/>
                    <a:latin typeface="Bahnschrift SemiLight" panose="020B0502040204020203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ko-KR" altLang="ko-KR" sz="20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20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2000" b="1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sz="20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, ⋯,</m:t>
                            </m:r>
                            <m:d>
                              <m:d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 kern="100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 kern="100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2000" kern="100" dirty="0">
                    <a:effectLst/>
                    <a:latin typeface="Bahnschrift SemiLight" panose="020B0502040204020203" pitchFamily="34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  </a:t>
                </a:r>
                <a:endParaRPr lang="ko-KR" altLang="ko-KR" sz="20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⋄</m:t>
                    </m:r>
                    <m:acc>
                      <m:accPr>
                        <m:chr m:val="̃"/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 </m:t>
                    </m:r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x-none" altLang="ko-KR" sz="2000" kern="100" dirty="0">
                    <a:effectLst/>
                    <a:latin typeface="맑은 고딕" panose="020B0503020000020004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endParaRPr lang="ko-KR" altLang="ko-KR" sz="20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l" latinLnBrk="1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sz="2000" b="1" i="1" kern="100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x-none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x-none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</m:e>
                    </m:acc>
                    <m:r>
                      <a:rPr lang="x-none" altLang="ko-KR" sz="2000" b="1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2000" b="1" i="1" kern="1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ko-KR" altLang="ko-KR" sz="2000" b="1" i="1" kern="100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x-none" altLang="ko-KR" sz="2000" b="1" i="1" kern="100">
                                        <a:solidFill>
                                          <a:schemeClr val="accent4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x-none" altLang="ko-KR" sz="2000" b="1" i="1" kern="1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sup>
                            </m:sSup>
                            <m:r>
                              <a:rPr lang="x-none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⋄</m:t>
                            </m:r>
                            <m:acc>
                              <m:accPr>
                                <m:chr m:val="̃"/>
                                <m:ctrlPr>
                                  <a:rPr lang="ko-KR" altLang="ko-KR" sz="2000" b="1" i="1" kern="1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x-none" altLang="ko-KR" sz="2000" b="1" i="1" kern="100">
                                    <a:solidFill>
                                      <a:schemeClr val="accent4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x-none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x-none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ko-KR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ko-KR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2000" b="1" i="1" kern="10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x-none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</m:sSup>
                    <m:r>
                      <a:rPr lang="x-none" altLang="ko-KR" sz="2000" b="1" i="1" kern="100">
                        <a:solidFill>
                          <a:schemeClr val="accent4"/>
                        </a:solidFill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⋄</m:t>
                    </m:r>
                    <m:acc>
                      <m:accPr>
                        <m:chr m:val="̃"/>
                        <m:ctrlPr>
                          <a:rPr lang="ko-KR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x-none" altLang="ko-KR" sz="2000" b="1" i="1" kern="10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altLang="ko-KR" sz="2000" b="1" kern="100" dirty="0">
                    <a:solidFill>
                      <a:schemeClr val="accent4"/>
                    </a:solidFill>
                    <a:effectLst/>
                    <a:latin typeface="Bahnschrift SemiLight" panose="020B0502040204020203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ko-KR" altLang="ko-KR" sz="2000" b="1" kern="100" dirty="0">
                  <a:solidFill>
                    <a:schemeClr val="accent4"/>
                  </a:solidFill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x-none" altLang="ko-KR" sz="2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where</a:t>
                </a:r>
                <a:endParaRPr lang="ko-KR" altLang="ko-KR" sz="20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20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⋄</m:t>
                    </m:r>
                    <m:acc>
                      <m:accPr>
                        <m:chr m:val="̃"/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2000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𝑖𝑙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𝑖𝑙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𝑖𝑙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)]</m:t>
                        </m:r>
                      </m:e>
                      <m:sub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+1)×(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altLang="ko-KR" sz="2000" kern="100" dirty="0">
                    <a:effectLst/>
                    <a:latin typeface="Bahnschrift SemiLight" panose="020B0502040204020203" pitchFamily="34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pPr algn="just" latinLnBrk="1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20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⋄</m:t>
                    </m:r>
                    <m:acc>
                      <m:accPr>
                        <m:chr m:val="̃"/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x-none" altLang="ko-KR" sz="20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𝑖𝑙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𝑖𝑙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𝑖𝑙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ko-KR" altLang="ko-KR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kern="100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 kern="1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i="1" kern="100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b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x-none" altLang="ko-KR" sz="2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+1)×1</m:t>
                        </m:r>
                      </m:sub>
                    </m:sSub>
                  </m:oMath>
                </a14:m>
                <a:r>
                  <a:rPr lang="x-none" altLang="ko-KR" sz="2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altLang="ko-KR" sz="20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ko-KR" sz="20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=0,1,…,</m:t>
                    </m:r>
                    <m:r>
                      <a:rPr lang="en-US" altLang="ko-KR" sz="20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sz="2000" i="1" kern="100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ko-KR" altLang="ko-KR" sz="2000" kern="100" dirty="0">
                  <a:effectLst/>
                  <a:latin typeface="Bahnschrift SemiLight" panose="020B0502040204020203" pitchFamily="34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96278B-0D72-4340-AF74-3A4249FF5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43" y="2890971"/>
                <a:ext cx="12985205" cy="5237203"/>
              </a:xfrm>
              <a:prstGeom prst="rect">
                <a:avLst/>
              </a:prstGeom>
              <a:blipFill>
                <a:blip r:embed="rId5"/>
                <a:stretch>
                  <a:fillRect l="-516" t="-349" b="-12806"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1F3CA1E-84DE-4DA7-BA8C-9BE1E4BD8C80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16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4875A4-98F2-428F-8D5D-E5C7F9775C01}"/>
              </a:ext>
            </a:extLst>
          </p:cNvPr>
          <p:cNvSpPr/>
          <p:nvPr/>
        </p:nvSpPr>
        <p:spPr>
          <a:xfrm>
            <a:off x="12815822" y="64180"/>
            <a:ext cx="121396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8142D02-1D48-4069-9F1A-2B9103B13367}"/>
              </a:ext>
            </a:extLst>
          </p:cNvPr>
          <p:cNvSpPr/>
          <p:nvPr/>
        </p:nvSpPr>
        <p:spPr>
          <a:xfrm>
            <a:off x="12835418" y="114534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3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277CD-D3B3-467C-9344-F8D1A2B73A3D}"/>
              </a:ext>
            </a:extLst>
          </p:cNvPr>
          <p:cNvSpPr txBox="1"/>
          <p:nvPr/>
        </p:nvSpPr>
        <p:spPr>
          <a:xfrm>
            <a:off x="13093367" y="123624"/>
            <a:ext cx="896679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 study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2799456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0" y="0"/>
            <a:ext cx="14223999" cy="8876849"/>
          </a:xfrm>
          <a:prstGeom prst="rect">
            <a:avLst/>
          </a:prstGeom>
          <a:solidFill>
            <a:schemeClr val="accent4">
              <a:lumMod val="40000"/>
              <a:lumOff val="60000"/>
              <a:alpha val="91851"/>
            </a:scheme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577DA-CB32-47B1-9D99-BA82793B2BEE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17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7A3F65-881F-40BB-8EA8-6E13D02466D7}"/>
              </a:ext>
            </a:extLst>
          </p:cNvPr>
          <p:cNvSpPr/>
          <p:nvPr/>
        </p:nvSpPr>
        <p:spPr>
          <a:xfrm>
            <a:off x="1633208" y="3618306"/>
            <a:ext cx="1323298" cy="1300029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400" b="1" dirty="0">
                <a:solidFill>
                  <a:srgbClr val="F38F69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4</a:t>
            </a:r>
            <a:endParaRPr kumimoji="0" lang="ko-KR" altLang="en-US" sz="5400" b="1" i="0" u="none" strike="noStrike" cap="none" spc="0" normalizeH="0" baseline="0" dirty="0">
              <a:ln>
                <a:noFill/>
              </a:ln>
              <a:solidFill>
                <a:srgbClr val="F38F69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91E81-CFBA-4546-B519-CC652F09D369}"/>
              </a:ext>
            </a:extLst>
          </p:cNvPr>
          <p:cNvSpPr txBox="1"/>
          <p:nvPr/>
        </p:nvSpPr>
        <p:spPr>
          <a:xfrm>
            <a:off x="3309624" y="3667569"/>
            <a:ext cx="8864871" cy="12015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Application to data</a:t>
            </a:r>
            <a:endParaRPr kumimoji="0" lang="ko-KR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37009547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4" y="2291660"/>
            <a:ext cx="11474121" cy="5944601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3141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5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1357631" y="2541163"/>
            <a:ext cx="319532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ko-KR" altLang="en-US" b="1" dirty="0">
                <a:latin typeface="Bahnschrift SemiLight" panose="020B0502040204020203" pitchFamily="34" charset="0"/>
              </a:rPr>
              <a:t>●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857930" y="2624783"/>
            <a:ext cx="8319478" cy="1386170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This data was collected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every hour</a:t>
            </a:r>
          </a:p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from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 a.m. on January 1, 2015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to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11 p.m. on December 31, 2017</a:t>
            </a:r>
          </a:p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at a solar energy facility in </a:t>
            </a:r>
            <a:r>
              <a:rPr lang="en-US" altLang="ko-KR" sz="2800" b="1" dirty="0" err="1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Dangjin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, Korea.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837044" y="4485819"/>
            <a:ext cx="292281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 b="1" dirty="0">
                <a:latin typeface="Bahnschrift SemiLight" panose="020B0502040204020203" pitchFamily="34" charset="0"/>
              </a:rPr>
              <a:t>1.</a:t>
            </a:r>
            <a:endParaRPr sz="4000" b="1" dirty="0">
              <a:latin typeface="Bahnschrift SemiLight" panose="020B0502040204020203" pitchFamily="34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2591733" y="4585791"/>
            <a:ext cx="8030296" cy="585951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Processing missing values =&gt; Linear interpolation</a:t>
            </a:r>
            <a:endParaRPr sz="3200" b="1" dirty="0"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Shape 166">
            <a:extLst>
              <a:ext uri="{FF2B5EF4-FFF2-40B4-BE49-F238E27FC236}">
                <a16:creationId xmlns:a16="http://schemas.microsoft.com/office/drawing/2014/main" id="{C0818CD0-10C1-4615-99A0-36D4D2E023D8}"/>
              </a:ext>
            </a:extLst>
          </p:cNvPr>
          <p:cNvSpPr/>
          <p:nvPr/>
        </p:nvSpPr>
        <p:spPr>
          <a:xfrm>
            <a:off x="789408" y="731871"/>
            <a:ext cx="13476926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with Multiple Covariates for Solar Power Data </a:t>
            </a:r>
          </a:p>
        </p:txBody>
      </p:sp>
      <p:sp>
        <p:nvSpPr>
          <p:cNvPr id="25" name="Shape 175">
            <a:extLst>
              <a:ext uri="{FF2B5EF4-FFF2-40B4-BE49-F238E27FC236}">
                <a16:creationId xmlns:a16="http://schemas.microsoft.com/office/drawing/2014/main" id="{FD0DEB67-D243-4BC6-BE3B-C3D464C9FBDA}"/>
              </a:ext>
            </a:extLst>
          </p:cNvPr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Data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F3939E-3ACC-4E64-B4B5-A7156025F48B}"/>
                  </a:ext>
                </a:extLst>
              </p:cNvPr>
              <p:cNvSpPr txBox="1"/>
              <p:nvPr/>
            </p:nvSpPr>
            <p:spPr>
              <a:xfrm>
                <a:off x="2930017" y="5432659"/>
                <a:ext cx="7493997" cy="87269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𝑓</m:t>
                      </m:r>
                      <m:d>
                        <m:dPr>
                          <m:ctrlPr>
                            <a:rPr kumimoji="0" lang="en-US" altLang="ko-KR" sz="24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24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=</m:t>
                      </m:r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𝑓</m:t>
                      </m:r>
                      <m:d>
                        <m:dPr>
                          <m:ctrlPr>
                            <a:rPr kumimoji="0" lang="en-US" altLang="ko-KR" sz="24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24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+ </m:t>
                      </m:r>
                      <m:f>
                        <m:fPr>
                          <m:ctrlPr>
                            <a:rPr kumimoji="0" lang="en-US" altLang="ko-KR" sz="24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fPr>
                        <m:num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ko-KR" sz="24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240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𝑘</m:t>
                                  </m:r>
                                  <m:r>
                                    <a:rPr kumimoji="0" lang="en-US" altLang="ko-KR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−</m:t>
                          </m:r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ko-KR" sz="24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240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𝑘</m:t>
                                  </m:r>
                                  <m:r>
                                    <a:rPr kumimoji="0" lang="en-US" altLang="ko-KR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en-US" altLang="ko-KR" sz="24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 −</m:t>
                          </m:r>
                          <m:sSub>
                            <m:sSubPr>
                              <m:ctrlPr>
                                <a:rPr kumimoji="0" lang="en-US" altLang="ko-KR" sz="24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  <m:r>
                                <a:rPr kumimoji="0" lang="en-US" altLang="ko-KR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(</m:t>
                      </m:r>
                      <m:sSub>
                        <m:sSubPr>
                          <m:ctrlPr>
                            <a:rPr kumimoji="0" lang="en-US" altLang="ko-KR" sz="24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sSubPr>
                        <m:e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−</m:t>
                      </m:r>
                      <m:sSub>
                        <m:sSubPr>
                          <m:ctrlPr>
                            <a:rPr kumimoji="0" lang="en-US" altLang="ko-KR" sz="24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sSubPr>
                        <m:e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𝑘</m:t>
                          </m:r>
                          <m:r>
                            <a:rPr kumimoji="0" lang="en-US" altLang="ko-KR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−1</m:t>
                          </m:r>
                        </m:sub>
                      </m:sSub>
                      <m:r>
                        <a:rPr kumimoji="0" lang="en-US" altLang="ko-KR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)</m:t>
                      </m:r>
                    </m:oMath>
                  </m:oMathPara>
                </a14:m>
                <a:endParaRPr kumimoji="0" lang="ko-KR" altLang="en-US" sz="24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ahnschrift SemiLight" panose="020B0502040204020203" pitchFamily="34" charset="0"/>
                  <a:ea typeface="야놀자 야체 B" panose="02020603020101020101" pitchFamily="18" charset="-127"/>
                  <a:sym typeface="Apple SD 산돌고딕 Neo 옅은체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F3939E-3ACC-4E64-B4B5-A7156025F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17" y="5432659"/>
                <a:ext cx="7493997" cy="8726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hape 202">
            <a:extLst>
              <a:ext uri="{FF2B5EF4-FFF2-40B4-BE49-F238E27FC236}">
                <a16:creationId xmlns:a16="http://schemas.microsoft.com/office/drawing/2014/main" id="{4A0342F7-C962-4FA5-8908-805170CB9299}"/>
              </a:ext>
            </a:extLst>
          </p:cNvPr>
          <p:cNvSpPr/>
          <p:nvPr/>
        </p:nvSpPr>
        <p:spPr>
          <a:xfrm>
            <a:off x="1869140" y="6460160"/>
            <a:ext cx="399682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 b="1" dirty="0">
                <a:latin typeface="Bahnschrift SemiLight" panose="020B0502040204020203" pitchFamily="34" charset="0"/>
              </a:rPr>
              <a:t>2.</a:t>
            </a:r>
            <a:endParaRPr sz="4000" b="1" dirty="0">
              <a:latin typeface="Bahnschrift SemiLight" panose="020B0502040204020203" pitchFamily="34" charset="0"/>
            </a:endParaRPr>
          </a:p>
        </p:txBody>
      </p:sp>
      <p:sp>
        <p:nvSpPr>
          <p:cNvPr id="27" name="Shape 206">
            <a:extLst>
              <a:ext uri="{FF2B5EF4-FFF2-40B4-BE49-F238E27FC236}">
                <a16:creationId xmlns:a16="http://schemas.microsoft.com/office/drawing/2014/main" id="{312C003F-7EAA-43F8-ACE9-BAACB1DC40E1}"/>
              </a:ext>
            </a:extLst>
          </p:cNvPr>
          <p:cNvSpPr/>
          <p:nvPr/>
        </p:nvSpPr>
        <p:spPr>
          <a:xfrm>
            <a:off x="2591733" y="6521714"/>
            <a:ext cx="2365605" cy="585951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DAC59E-814D-454E-8383-808F61CB00AA}"/>
                  </a:ext>
                </a:extLst>
              </p:cNvPr>
              <p:cNvSpPr txBox="1"/>
              <p:nvPr/>
            </p:nvSpPr>
            <p:spPr>
              <a:xfrm>
                <a:off x="3999987" y="7201408"/>
                <a:ext cx="3814387" cy="90424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𝑛𝑒𝑤</m:t>
                          </m:r>
                        </m:sub>
                      </m:sSub>
                      <m:r>
                        <a:rPr kumimoji="0" lang="en-US" altLang="ko-KR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fPr>
                        <m:num>
                          <m:r>
                            <a:rPr kumimoji="0" lang="en-US" altLang="ko-KR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𝑥</m:t>
                          </m:r>
                          <m:r>
                            <a:rPr kumimoji="0" lang="en-US" altLang="ko-KR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 −</m:t>
                          </m:r>
                          <m:sSub>
                            <m:sSubPr>
                              <m:ctrlPr>
                                <a:rPr kumimoji="0" lang="en-US" altLang="ko-KR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ko-KR" alt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ahnschrift SemiLight" panose="020B0502040204020203" pitchFamily="34" charset="0"/>
                  <a:ea typeface="야놀자 야체 B" panose="02020603020101020101" pitchFamily="18" charset="-127"/>
                  <a:sym typeface="Apple SD 산돌고딕 Neo 옅은체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DAC59E-814D-454E-8383-808F61CB0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87" y="7201408"/>
                <a:ext cx="3814387" cy="90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A4A0F1A-1E90-4623-93DB-09292050FB5F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18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3B0D22-D43F-4894-AF0F-CF8EA2A1097B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BB495B-AF14-4712-9DF7-8DCCA2AB8C48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FCA6A3-C4C6-4C26-B12E-E1A14E9B07A4}"/>
              </a:ext>
            </a:extLst>
          </p:cNvPr>
          <p:cNvSpPr txBox="1"/>
          <p:nvPr/>
        </p:nvSpPr>
        <p:spPr>
          <a:xfrm>
            <a:off x="12363392" y="159749"/>
            <a:ext cx="174146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65F95E-14E2-4ECB-B018-95AE1646FA09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713445F-CF3E-4576-AC92-60EC0F9476C8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69EAED-F973-4256-9BA7-F625FB3021D3}"/>
              </a:ext>
            </a:extLst>
          </p:cNvPr>
          <p:cNvSpPr txBox="1"/>
          <p:nvPr/>
        </p:nvSpPr>
        <p:spPr>
          <a:xfrm>
            <a:off x="12363392" y="102628"/>
            <a:ext cx="1741468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33260118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4" y="2291660"/>
            <a:ext cx="11474121" cy="5944601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3141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5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4" name="Shape 166">
            <a:extLst>
              <a:ext uri="{FF2B5EF4-FFF2-40B4-BE49-F238E27FC236}">
                <a16:creationId xmlns:a16="http://schemas.microsoft.com/office/drawing/2014/main" id="{C0818CD0-10C1-4615-99A0-36D4D2E023D8}"/>
              </a:ext>
            </a:extLst>
          </p:cNvPr>
          <p:cNvSpPr/>
          <p:nvPr/>
        </p:nvSpPr>
        <p:spPr>
          <a:xfrm>
            <a:off x="789408" y="731871"/>
            <a:ext cx="13476926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with Multiple Covariates for Solar Power Data </a:t>
            </a:r>
          </a:p>
        </p:txBody>
      </p:sp>
      <p:sp>
        <p:nvSpPr>
          <p:cNvPr id="25" name="Shape 175">
            <a:extLst>
              <a:ext uri="{FF2B5EF4-FFF2-40B4-BE49-F238E27FC236}">
                <a16:creationId xmlns:a16="http://schemas.microsoft.com/office/drawing/2014/main" id="{FD0DEB67-D243-4BC6-BE3B-C3D464C9FBDA}"/>
              </a:ext>
            </a:extLst>
          </p:cNvPr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Data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Shape 202">
            <a:extLst>
              <a:ext uri="{FF2B5EF4-FFF2-40B4-BE49-F238E27FC236}">
                <a16:creationId xmlns:a16="http://schemas.microsoft.com/office/drawing/2014/main" id="{4A0342F7-C962-4FA5-8908-805170CB9299}"/>
              </a:ext>
            </a:extLst>
          </p:cNvPr>
          <p:cNvSpPr/>
          <p:nvPr/>
        </p:nvSpPr>
        <p:spPr>
          <a:xfrm>
            <a:off x="1809500" y="4399088"/>
            <a:ext cx="399682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 b="1" dirty="0">
                <a:latin typeface="Bahnschrift SemiLight" panose="020B0502040204020203" pitchFamily="34" charset="0"/>
              </a:rPr>
              <a:t>3.</a:t>
            </a:r>
            <a:endParaRPr sz="4000" b="1" dirty="0">
              <a:latin typeface="Bahnschrift SemiLight" panose="020B0502040204020203" pitchFamily="34" charset="0"/>
            </a:endParaRPr>
          </a:p>
        </p:txBody>
      </p:sp>
      <p:sp>
        <p:nvSpPr>
          <p:cNvPr id="27" name="Shape 206">
            <a:extLst>
              <a:ext uri="{FF2B5EF4-FFF2-40B4-BE49-F238E27FC236}">
                <a16:creationId xmlns:a16="http://schemas.microsoft.com/office/drawing/2014/main" id="{312C003F-7EAA-43F8-ACE9-BAACB1DC40E1}"/>
              </a:ext>
            </a:extLst>
          </p:cNvPr>
          <p:cNvSpPr/>
          <p:nvPr/>
        </p:nvSpPr>
        <p:spPr>
          <a:xfrm>
            <a:off x="2480785" y="4330474"/>
            <a:ext cx="3847100" cy="1016838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Significant variables</a:t>
            </a:r>
          </a:p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(after regression analysis)</a:t>
            </a:r>
          </a:p>
        </p:txBody>
      </p:sp>
      <p:sp>
        <p:nvSpPr>
          <p:cNvPr id="29" name="Shape 202">
            <a:extLst>
              <a:ext uri="{FF2B5EF4-FFF2-40B4-BE49-F238E27FC236}">
                <a16:creationId xmlns:a16="http://schemas.microsoft.com/office/drawing/2014/main" id="{2D71DED7-2381-42CA-9A57-C0244F256C85}"/>
              </a:ext>
            </a:extLst>
          </p:cNvPr>
          <p:cNvSpPr/>
          <p:nvPr/>
        </p:nvSpPr>
        <p:spPr>
          <a:xfrm>
            <a:off x="1809500" y="6223527"/>
            <a:ext cx="412506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 b="1" dirty="0">
                <a:latin typeface="Bahnschrift SemiLight" panose="020B0502040204020203" pitchFamily="34" charset="0"/>
              </a:rPr>
              <a:t>4.</a:t>
            </a:r>
            <a:endParaRPr sz="4000" b="1" dirty="0">
              <a:latin typeface="Bahnschrift SemiLight" panose="020B0502040204020203" pitchFamily="34" charset="0"/>
            </a:endParaRPr>
          </a:p>
        </p:txBody>
      </p:sp>
      <p:sp>
        <p:nvSpPr>
          <p:cNvPr id="31" name="Shape 206">
            <a:extLst>
              <a:ext uri="{FF2B5EF4-FFF2-40B4-BE49-F238E27FC236}">
                <a16:creationId xmlns:a16="http://schemas.microsoft.com/office/drawing/2014/main" id="{93643044-D2F2-49B8-A660-BB60A732C1B4}"/>
              </a:ext>
            </a:extLst>
          </p:cNvPr>
          <p:cNvSpPr/>
          <p:nvPr/>
        </p:nvSpPr>
        <p:spPr>
          <a:xfrm>
            <a:off x="2480785" y="6253605"/>
            <a:ext cx="1992105" cy="585951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fuzzification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DE1F8F6-FCF9-4C09-952F-A96B637A0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96730"/>
              </p:ext>
            </p:extLst>
          </p:nvPr>
        </p:nvGraphicFramePr>
        <p:xfrm>
          <a:off x="5627202" y="6523250"/>
          <a:ext cx="6782896" cy="1296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475">
                  <a:extLst>
                    <a:ext uri="{9D8B030D-6E8A-4147-A177-3AD203B41FA5}">
                      <a16:colId xmlns:a16="http://schemas.microsoft.com/office/drawing/2014/main" val="3420764488"/>
                    </a:ext>
                  </a:extLst>
                </a:gridCol>
                <a:gridCol w="1421901">
                  <a:extLst>
                    <a:ext uri="{9D8B030D-6E8A-4147-A177-3AD203B41FA5}">
                      <a16:colId xmlns:a16="http://schemas.microsoft.com/office/drawing/2014/main" val="2153276954"/>
                    </a:ext>
                  </a:extLst>
                </a:gridCol>
                <a:gridCol w="2392993">
                  <a:extLst>
                    <a:ext uri="{9D8B030D-6E8A-4147-A177-3AD203B41FA5}">
                      <a16:colId xmlns:a16="http://schemas.microsoft.com/office/drawing/2014/main" val="2547756054"/>
                    </a:ext>
                  </a:extLst>
                </a:gridCol>
                <a:gridCol w="1513527">
                  <a:extLst>
                    <a:ext uri="{9D8B030D-6E8A-4147-A177-3AD203B41FA5}">
                      <a16:colId xmlns:a16="http://schemas.microsoft.com/office/drawing/2014/main" val="1898242309"/>
                    </a:ext>
                  </a:extLst>
                </a:gridCol>
              </a:tblGrid>
              <a:tr h="324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Date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Before fuzzification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m, l, 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After fuzzification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06645"/>
                  </a:ext>
                </a:extLst>
              </a:tr>
              <a:tr h="324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2015-01-01-1:00AM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-4.4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M</a:t>
                      </a:r>
                      <a:r>
                        <a:rPr lang="en-US" altLang="ko-KR" sz="1200" dirty="0"/>
                        <a:t> : -4.4,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</a:rPr>
                        <a:t>l, r </a:t>
                      </a:r>
                      <a:r>
                        <a:rPr lang="en-US" altLang="ko-KR" sz="1200" dirty="0"/>
                        <a:t>: |-4.6-(-4.4)|/2 = 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(-4.5,-4.4,-4.3)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288940"/>
                  </a:ext>
                </a:extLst>
              </a:tr>
              <a:tr h="324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2015-01-01-2:00AM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-4.6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  M</a:t>
                      </a:r>
                      <a:r>
                        <a:rPr lang="en-US" altLang="ko-KR" sz="1200" dirty="0"/>
                        <a:t> : -4.6,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</a:rPr>
                        <a:t>l, r </a:t>
                      </a:r>
                      <a:r>
                        <a:rPr lang="en-US" altLang="ko-KR" sz="1200" dirty="0"/>
                        <a:t>: |-4.7-(-4.6)|/2 = 0.05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(-4.65, -4.6, -4.55)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9947"/>
                  </a:ext>
                </a:extLst>
              </a:tr>
              <a:tr h="324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2015-01-01-3:00AM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-4.7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M</a:t>
                      </a:r>
                      <a:r>
                        <a:rPr lang="en-US" altLang="ko-KR" sz="1200" dirty="0"/>
                        <a:t> : -4.7,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</a:rPr>
                        <a:t>l, r </a:t>
                      </a:r>
                      <a:r>
                        <a:rPr lang="en-US" altLang="ko-KR" sz="1200" dirty="0"/>
                        <a:t>: |-5-(-4.7)|/2 = 0.15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(-4.85, -4.7, -4.55)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56405"/>
                  </a:ext>
                </a:extLst>
              </a:tr>
            </a:tbl>
          </a:graphicData>
        </a:graphic>
      </p:graphicFrame>
      <p:sp>
        <p:nvSpPr>
          <p:cNvPr id="26" name="Shape 206">
            <a:extLst>
              <a:ext uri="{FF2B5EF4-FFF2-40B4-BE49-F238E27FC236}">
                <a16:creationId xmlns:a16="http://schemas.microsoft.com/office/drawing/2014/main" id="{9C00F83A-FFAA-4899-B4F0-49E0D603C6A8}"/>
              </a:ext>
            </a:extLst>
          </p:cNvPr>
          <p:cNvSpPr/>
          <p:nvPr/>
        </p:nvSpPr>
        <p:spPr>
          <a:xfrm>
            <a:off x="1813901" y="7195957"/>
            <a:ext cx="3248859" cy="370507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For the last data, we use diff before that </a:t>
            </a:r>
          </a:p>
        </p:txBody>
      </p:sp>
      <p:sp>
        <p:nvSpPr>
          <p:cNvPr id="18" name="Shape 200">
            <a:extLst>
              <a:ext uri="{FF2B5EF4-FFF2-40B4-BE49-F238E27FC236}">
                <a16:creationId xmlns:a16="http://schemas.microsoft.com/office/drawing/2014/main" id="{1F3A4305-C8BD-4F6E-8B2F-C4749A129183}"/>
              </a:ext>
            </a:extLst>
          </p:cNvPr>
          <p:cNvSpPr/>
          <p:nvPr/>
        </p:nvSpPr>
        <p:spPr>
          <a:xfrm>
            <a:off x="1357631" y="2541163"/>
            <a:ext cx="319532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ko-KR" altLang="en-US" b="1" dirty="0">
                <a:latin typeface="Bahnschrift SemiLight" panose="020B0502040204020203" pitchFamily="34" charset="0"/>
              </a:rPr>
              <a:t>●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9" name="Shape 201">
            <a:extLst>
              <a:ext uri="{FF2B5EF4-FFF2-40B4-BE49-F238E27FC236}">
                <a16:creationId xmlns:a16="http://schemas.microsoft.com/office/drawing/2014/main" id="{4B04065D-6B59-40E8-BBF8-1486A689DFF1}"/>
              </a:ext>
            </a:extLst>
          </p:cNvPr>
          <p:cNvSpPr/>
          <p:nvPr/>
        </p:nvSpPr>
        <p:spPr>
          <a:xfrm>
            <a:off x="1857930" y="2624783"/>
            <a:ext cx="8319478" cy="1386170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This data was collected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every hour</a:t>
            </a:r>
          </a:p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from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 a.m. on January 1, 2015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to 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11 p.m. on December 31, 2017</a:t>
            </a:r>
          </a:p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at a solar energy facility in </a:t>
            </a:r>
            <a:r>
              <a:rPr lang="en-US" altLang="ko-KR" sz="2800" b="1" dirty="0" err="1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Dangjin</a:t>
            </a:r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, Korea.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DE622-C6A1-4E77-A628-CD59026635EF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19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6C159CE-09AC-4910-BAEF-A76939DB0014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야놀자 야체 B" panose="02020603020101020101" pitchFamily="18" charset="-127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8203BD9-8433-47E2-9C89-2532CE20771F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B9518C-2A5F-4967-B9A7-73CD90FC62A9}"/>
              </a:ext>
            </a:extLst>
          </p:cNvPr>
          <p:cNvSpPr txBox="1"/>
          <p:nvPr/>
        </p:nvSpPr>
        <p:spPr>
          <a:xfrm>
            <a:off x="12363392" y="159749"/>
            <a:ext cx="174146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8A856-BA19-40F1-BF53-8BD74465A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29" y="4614447"/>
            <a:ext cx="5979828" cy="711678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61278A1-A135-40B8-BB89-991FEBFEE9BD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59767B7-D6E8-415A-BEDC-DF95550D1DD2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757E3B-425A-4994-9A54-AED565D4A96E}"/>
              </a:ext>
            </a:extLst>
          </p:cNvPr>
          <p:cNvSpPr txBox="1"/>
          <p:nvPr/>
        </p:nvSpPr>
        <p:spPr>
          <a:xfrm>
            <a:off x="12363392" y="102628"/>
            <a:ext cx="1741468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31993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576364" y="1070487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668866" y="8242856"/>
            <a:ext cx="4297814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0" name="Shape 128">
            <a:extLst>
              <a:ext uri="{FF2B5EF4-FFF2-40B4-BE49-F238E27FC236}">
                <a16:creationId xmlns:a16="http://schemas.microsoft.com/office/drawing/2014/main" id="{7354241E-E7F6-419A-AEA2-1EC06DBED768}"/>
              </a:ext>
            </a:extLst>
          </p:cNvPr>
          <p:cNvSpPr/>
          <p:nvPr/>
        </p:nvSpPr>
        <p:spPr>
          <a:xfrm>
            <a:off x="668866" y="359462"/>
            <a:ext cx="3690192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3600" b="1" spc="-3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rgbClr val="F38F69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Contents</a:t>
            </a:r>
            <a:endParaRPr sz="3600" b="1" spc="-3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rgbClr val="F38F69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D8C7-E176-47C7-AB3B-24AA68A4EB22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204C902-032D-4E20-8575-D82CD72E750E}"/>
              </a:ext>
            </a:extLst>
          </p:cNvPr>
          <p:cNvSpPr/>
          <p:nvPr/>
        </p:nvSpPr>
        <p:spPr>
          <a:xfrm>
            <a:off x="576364" y="1862934"/>
            <a:ext cx="5176736" cy="443975"/>
          </a:xfrm>
          <a:prstGeom prst="roundRect">
            <a:avLst/>
          </a:prstGeom>
          <a:solidFill>
            <a:srgbClr val="F38F6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3B9BC6F-9267-46F4-B461-BDD58C963846}"/>
              </a:ext>
            </a:extLst>
          </p:cNvPr>
          <p:cNvSpPr/>
          <p:nvPr/>
        </p:nvSpPr>
        <p:spPr>
          <a:xfrm>
            <a:off x="766142" y="1734668"/>
            <a:ext cx="693006" cy="650841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C3AD3-1E9C-43CF-B91C-B2AC069B14C5}"/>
              </a:ext>
            </a:extLst>
          </p:cNvPr>
          <p:cNvSpPr txBox="1"/>
          <p:nvPr/>
        </p:nvSpPr>
        <p:spPr>
          <a:xfrm>
            <a:off x="1648925" y="1767112"/>
            <a:ext cx="2903619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Introduction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15FE3-1F6F-4802-819E-B1E2CFD096F2}"/>
              </a:ext>
            </a:extLst>
          </p:cNvPr>
          <p:cNvSpPr txBox="1"/>
          <p:nvPr/>
        </p:nvSpPr>
        <p:spPr>
          <a:xfrm>
            <a:off x="581466" y="2667180"/>
            <a:ext cx="3971078" cy="6475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algn="l"/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- Background</a:t>
            </a:r>
            <a:endParaRPr kumimoji="0" lang="en-US" altLang="ko-KR" sz="1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- Need for our research  </a:t>
            </a:r>
            <a:endParaRPr kumimoji="0" lang="en-US" altLang="ko-KR" sz="1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39CCE7-31DD-497B-9AE4-7CC98A201478}"/>
              </a:ext>
            </a:extLst>
          </p:cNvPr>
          <p:cNvSpPr/>
          <p:nvPr/>
        </p:nvSpPr>
        <p:spPr>
          <a:xfrm>
            <a:off x="7337804" y="1859299"/>
            <a:ext cx="5176736" cy="443975"/>
          </a:xfrm>
          <a:prstGeom prst="roundRect">
            <a:avLst/>
          </a:prstGeom>
          <a:solidFill>
            <a:srgbClr val="F38F6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B9669A-C8C1-4F26-B202-49548D3E116A}"/>
              </a:ext>
            </a:extLst>
          </p:cNvPr>
          <p:cNvSpPr/>
          <p:nvPr/>
        </p:nvSpPr>
        <p:spPr>
          <a:xfrm>
            <a:off x="7527582" y="1755866"/>
            <a:ext cx="693006" cy="650841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2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B8222-7213-4356-951D-28AD1E4810C9}"/>
              </a:ext>
            </a:extLst>
          </p:cNvPr>
          <p:cNvSpPr txBox="1"/>
          <p:nvPr/>
        </p:nvSpPr>
        <p:spPr>
          <a:xfrm>
            <a:off x="8410365" y="1809868"/>
            <a:ext cx="3498521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Preliminaries</a:t>
            </a:r>
            <a:endParaRPr kumimoji="0" lang="ko-KR" altLang="en-US" b="1" i="0" u="non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E0F33-B659-4A53-BBF3-D3D895D041D3}"/>
              </a:ext>
            </a:extLst>
          </p:cNvPr>
          <p:cNvSpPr txBox="1"/>
          <p:nvPr/>
        </p:nvSpPr>
        <p:spPr>
          <a:xfrm>
            <a:off x="7527582" y="2661999"/>
            <a:ext cx="4480397" cy="6475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342900" marR="0" indent="-3429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Simple Mediation Analysis</a:t>
            </a:r>
          </a:p>
          <a:p>
            <a:pPr marL="342900" marR="0" indent="-34290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Fuzzy Mediation Analysis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5715A6C-67AA-4AAF-A696-C826F8271ED4}"/>
              </a:ext>
            </a:extLst>
          </p:cNvPr>
          <p:cNvSpPr/>
          <p:nvPr/>
        </p:nvSpPr>
        <p:spPr>
          <a:xfrm>
            <a:off x="576364" y="5264399"/>
            <a:ext cx="5176736" cy="443975"/>
          </a:xfrm>
          <a:prstGeom prst="roundRect">
            <a:avLst/>
          </a:prstGeom>
          <a:solidFill>
            <a:srgbClr val="F38F6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8E4D016-02DA-4D61-8B51-4E15E9846585}"/>
              </a:ext>
            </a:extLst>
          </p:cNvPr>
          <p:cNvSpPr/>
          <p:nvPr/>
        </p:nvSpPr>
        <p:spPr>
          <a:xfrm>
            <a:off x="7334096" y="5286764"/>
            <a:ext cx="5180444" cy="443975"/>
          </a:xfrm>
          <a:prstGeom prst="roundRect">
            <a:avLst/>
          </a:prstGeom>
          <a:solidFill>
            <a:srgbClr val="F38F69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25FD412-164F-4E06-BFA3-DD98C81F4649}"/>
              </a:ext>
            </a:extLst>
          </p:cNvPr>
          <p:cNvSpPr/>
          <p:nvPr/>
        </p:nvSpPr>
        <p:spPr>
          <a:xfrm>
            <a:off x="766142" y="5160966"/>
            <a:ext cx="693006" cy="650841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3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5B83217-0AA2-4BB3-9397-F5B7B4A52BA8}"/>
              </a:ext>
            </a:extLst>
          </p:cNvPr>
          <p:cNvSpPr/>
          <p:nvPr/>
        </p:nvSpPr>
        <p:spPr>
          <a:xfrm>
            <a:off x="7527582" y="5179170"/>
            <a:ext cx="693006" cy="650841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56F74-6A6D-426A-A8D5-604A01F5ECDE}"/>
              </a:ext>
            </a:extLst>
          </p:cNvPr>
          <p:cNvSpPr txBox="1"/>
          <p:nvPr/>
        </p:nvSpPr>
        <p:spPr>
          <a:xfrm>
            <a:off x="1648925" y="5193410"/>
            <a:ext cx="3552882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 study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A2E6C-F1B5-499C-AF87-B4E1C1304E87}"/>
              </a:ext>
            </a:extLst>
          </p:cNvPr>
          <p:cNvSpPr txBox="1"/>
          <p:nvPr/>
        </p:nvSpPr>
        <p:spPr>
          <a:xfrm>
            <a:off x="8410365" y="5225856"/>
            <a:ext cx="3896875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260983-DA6D-48A3-86E8-9160D2A02502}"/>
              </a:ext>
            </a:extLst>
          </p:cNvPr>
          <p:cNvSpPr txBox="1"/>
          <p:nvPr/>
        </p:nvSpPr>
        <p:spPr>
          <a:xfrm>
            <a:off x="538267" y="6176563"/>
            <a:ext cx="5849834" cy="6475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8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</a:rPr>
              <a:t>- </a:t>
            </a:r>
            <a:r>
              <a:rPr kumimoji="0" lang="en-US" altLang="ko-KR" sz="180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Mediation Analysis for Multiple Covariates</a:t>
            </a:r>
          </a:p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- Fuzzy Mediation Analysis for Multiple Covariates</a:t>
            </a:r>
            <a:endParaRPr kumimoji="0" lang="en-US" altLang="ko-KR" sz="1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7A5B5-2A87-4A7F-B9A5-5EDC9E939ACA}"/>
              </a:ext>
            </a:extLst>
          </p:cNvPr>
          <p:cNvSpPr txBox="1"/>
          <p:nvPr/>
        </p:nvSpPr>
        <p:spPr>
          <a:xfrm>
            <a:off x="7638715" y="6176563"/>
            <a:ext cx="2473798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- Solar Power Data</a:t>
            </a:r>
            <a:endParaRPr kumimoji="0" lang="en-US" altLang="ko-KR" sz="180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6" y="2345001"/>
            <a:ext cx="11474121" cy="6011600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3141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5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1705358" y="2648466"/>
            <a:ext cx="401285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201" name="Shape 201"/>
          <p:cNvSpPr/>
          <p:nvPr/>
        </p:nvSpPr>
        <p:spPr>
          <a:xfrm>
            <a:off x="2313040" y="2727246"/>
            <a:ext cx="8563776" cy="524396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돋움" panose="020B0600000101010101" pitchFamily="50" charset="-127"/>
              </a:rPr>
              <a:t>Solar radiation mediates weather conditions with solar power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돋움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1705358" y="7136893"/>
            <a:ext cx="484641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02</a:t>
            </a:r>
          </a:p>
        </p:txBody>
      </p:sp>
      <p:sp>
        <p:nvSpPr>
          <p:cNvPr id="206" name="Shape 206"/>
          <p:cNvSpPr/>
          <p:nvPr/>
        </p:nvSpPr>
        <p:spPr>
          <a:xfrm>
            <a:off x="2313040" y="7136893"/>
            <a:ext cx="6712949" cy="955283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for Multiple Covariates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will have more significant result than Mediation.</a:t>
            </a:r>
            <a:endParaRPr sz="2800" b="1" dirty="0"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Shape 166">
            <a:extLst>
              <a:ext uri="{FF2B5EF4-FFF2-40B4-BE49-F238E27FC236}">
                <a16:creationId xmlns:a16="http://schemas.microsoft.com/office/drawing/2014/main" id="{C0818CD0-10C1-4615-99A0-36D4D2E023D8}"/>
              </a:ext>
            </a:extLst>
          </p:cNvPr>
          <p:cNvSpPr/>
          <p:nvPr/>
        </p:nvSpPr>
        <p:spPr>
          <a:xfrm>
            <a:off x="789408" y="731871"/>
            <a:ext cx="13476926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with Multiple Covariates for Solar Power Data </a:t>
            </a:r>
          </a:p>
        </p:txBody>
      </p:sp>
      <p:sp>
        <p:nvSpPr>
          <p:cNvPr id="25" name="Shape 175">
            <a:extLst>
              <a:ext uri="{FF2B5EF4-FFF2-40B4-BE49-F238E27FC236}">
                <a16:creationId xmlns:a16="http://schemas.microsoft.com/office/drawing/2014/main" id="{FD0DEB67-D243-4BC6-BE3B-C3D464C9FBDA}"/>
              </a:ext>
            </a:extLst>
          </p:cNvPr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Research hypothesis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6" name="Shape 207">
            <a:extLst>
              <a:ext uri="{FF2B5EF4-FFF2-40B4-BE49-F238E27FC236}">
                <a16:creationId xmlns:a16="http://schemas.microsoft.com/office/drawing/2014/main" id="{A3B7F054-3F37-458F-BBFB-2AEEB303BD42}"/>
              </a:ext>
            </a:extLst>
          </p:cNvPr>
          <p:cNvSpPr/>
          <p:nvPr/>
        </p:nvSpPr>
        <p:spPr>
          <a:xfrm>
            <a:off x="2011275" y="3442851"/>
            <a:ext cx="3940395" cy="1016838"/>
          </a:xfrm>
          <a:prstGeom prst="rect">
            <a:avLst/>
          </a:prstGeom>
          <a:ln w="3175">
            <a:solidFill>
              <a:srgbClr val="69696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lvl="1" algn="l">
              <a:defRPr sz="1700" spc="-170">
                <a:solidFill>
                  <a:srgbClr val="818181"/>
                </a:solidFill>
              </a:defRPr>
            </a:pPr>
            <a:r>
              <a: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F3BE3C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independent variables  </a:t>
            </a:r>
            <a:r>
              <a: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: weather data</a:t>
            </a:r>
          </a:p>
          <a:p>
            <a:pPr lvl="1" algn="l">
              <a:defRPr sz="1700" spc="-170">
                <a:solidFill>
                  <a:srgbClr val="818181"/>
                </a:solidFill>
              </a:defRPr>
            </a:pPr>
            <a:r>
              <a: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F3BE3C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mediator</a:t>
            </a:r>
            <a:r>
              <a: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 : radiation</a:t>
            </a:r>
          </a:p>
          <a:p>
            <a:pPr lvl="1" algn="l">
              <a:defRPr sz="1700" spc="-170">
                <a:solidFill>
                  <a:srgbClr val="818181"/>
                </a:solidFill>
              </a:defRPr>
            </a:pPr>
            <a:r>
              <a: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F3BE3C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dependent variable </a:t>
            </a:r>
            <a:r>
              <a:rPr lang="en-US" altLang="ko-KR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: solar power</a:t>
            </a:r>
            <a:endParaRPr sz="18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7D71BA-B130-4747-ADA1-E276BDE80B72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20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152D3B-DE13-4892-90FA-D80B39F8B7CA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939DD22-8BE2-484B-AA24-1BB9C66A5114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CE8BF5-CC1B-453A-9018-4D278F50844B}"/>
              </a:ext>
            </a:extLst>
          </p:cNvPr>
          <p:cNvSpPr txBox="1"/>
          <p:nvPr/>
        </p:nvSpPr>
        <p:spPr>
          <a:xfrm>
            <a:off x="12363392" y="159749"/>
            <a:ext cx="174146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393701-11B3-4A73-B29A-B4429BE3F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35" y="3414440"/>
            <a:ext cx="5139885" cy="3316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BADDD1-7B4C-44EB-9251-38D46D93F7AA}"/>
              </a:ext>
            </a:extLst>
          </p:cNvPr>
          <p:cNvSpPr txBox="1"/>
          <p:nvPr/>
        </p:nvSpPr>
        <p:spPr>
          <a:xfrm>
            <a:off x="8486939" y="8385274"/>
            <a:ext cx="5737061" cy="384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69875" indent="-269875" algn="just">
              <a:lnSpc>
                <a:spcPct val="95000"/>
              </a:lnSpc>
            </a:pP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H. Lee. Use of the Moving Average of the Current Weather Data for the Solar Power Generation Amount Prediction. KMMS. vol. 19, no. 8, pp. 1530-1537 (2016)</a:t>
            </a:r>
            <a:endParaRPr lang="ko-KR" altLang="ko-KR" sz="5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ct val="95000"/>
              </a:lnSpc>
            </a:pPr>
            <a:r>
              <a:rPr lang="en-US" altLang="ko-KR" sz="500" dirty="0"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ko-KR" sz="5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 Tae. Comparison Analysis for Characteristic of Short-Term Power generation Forecasting models for Building Integrated photovoltaics. AIK. vol. 36, no.2, pp. 665-666 (2016)</a:t>
            </a:r>
            <a:endParaRPr lang="ko-KR" altLang="ko-KR" sz="5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ct val="95000"/>
              </a:lnSpc>
            </a:pP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K. Lee, W. Kim. Forecasting of 24_hours Ahead Photovoltaic Power Output Using Support Vector Regression. JKIIT. vol. 14, no. 3, pp. 175-183 (2016)</a:t>
            </a:r>
            <a:endParaRPr lang="ko-KR" altLang="ko-KR" sz="5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ct val="95000"/>
              </a:lnSpc>
            </a:pP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ko-KR" sz="500" dirty="0" err="1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-US" altLang="ko-KR" sz="500" dirty="0">
                <a:solidFill>
                  <a:srgbClr val="000000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Y. Chae. Improvement for Forecasting of Photovoltaic Power Output using Real Time Weather Data based on Machine Learning. KSLES. vol. 25, no. 1, pp. 119-125 (2018)</a:t>
            </a:r>
            <a:endParaRPr lang="ko-KR" altLang="ko-KR" sz="500" dirty="0">
              <a:solidFill>
                <a:srgbClr val="000000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B0C09F-49EC-4796-8AB7-20926A98BB11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9CE6981-6469-4BCB-9DC4-55A96BE00176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9337C0-0E2B-4353-B191-5F895FF5905C}"/>
              </a:ext>
            </a:extLst>
          </p:cNvPr>
          <p:cNvSpPr txBox="1"/>
          <p:nvPr/>
        </p:nvSpPr>
        <p:spPr>
          <a:xfrm>
            <a:off x="12363392" y="102628"/>
            <a:ext cx="1741468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128053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6" y="2345001"/>
            <a:ext cx="11474121" cy="6011598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3141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5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4" name="Shape 166">
            <a:extLst>
              <a:ext uri="{FF2B5EF4-FFF2-40B4-BE49-F238E27FC236}">
                <a16:creationId xmlns:a16="http://schemas.microsoft.com/office/drawing/2014/main" id="{C0818CD0-10C1-4615-99A0-36D4D2E023D8}"/>
              </a:ext>
            </a:extLst>
          </p:cNvPr>
          <p:cNvSpPr/>
          <p:nvPr/>
        </p:nvSpPr>
        <p:spPr>
          <a:xfrm>
            <a:off x="789408" y="731871"/>
            <a:ext cx="13476926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with Multiple Covariates for Solar Power Data </a:t>
            </a:r>
          </a:p>
        </p:txBody>
      </p:sp>
      <p:sp>
        <p:nvSpPr>
          <p:cNvPr id="25" name="Shape 175">
            <a:extLst>
              <a:ext uri="{FF2B5EF4-FFF2-40B4-BE49-F238E27FC236}">
                <a16:creationId xmlns:a16="http://schemas.microsoft.com/office/drawing/2014/main" id="{FD0DEB67-D243-4BC6-BE3B-C3D464C9FBDA}"/>
              </a:ext>
            </a:extLst>
          </p:cNvPr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Model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A77D2D8-7AD4-469A-9B4E-F28984E2C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25" y="3295123"/>
            <a:ext cx="10514550" cy="210291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3A2F5D-07F1-4907-B979-3323A7C28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49" y="5674925"/>
            <a:ext cx="6064018" cy="22700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3D2BB8-28BF-4AC6-AACC-FC68EB29DF61}"/>
              </a:ext>
            </a:extLst>
          </p:cNvPr>
          <p:cNvSpPr txBox="1"/>
          <p:nvPr/>
        </p:nvSpPr>
        <p:spPr>
          <a:xfrm>
            <a:off x="1517335" y="2657487"/>
            <a:ext cx="11133652" cy="52322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800" b="1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&lt;Fuzzy Mediation Analysis for Multiple Covariates with one mediator&gt;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6CE46B-6B34-4429-A346-03C639B037FC}"/>
              </a:ext>
            </a:extLst>
          </p:cNvPr>
          <p:cNvSpPr txBox="1"/>
          <p:nvPr/>
        </p:nvSpPr>
        <p:spPr>
          <a:xfrm>
            <a:off x="6248829" y="5951818"/>
            <a:ext cx="5656301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4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Total effect = indirect effect + direct effect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B09DB-17F7-4F7D-89D0-C08A010E4D1F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21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911FECC-9462-4F66-8636-B48C1D5ABD41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4B38D1-E7AB-43EC-AB5C-8BA33E6A8E0B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3DB2A2-2C2D-4340-A33C-C81C1DA72813}"/>
              </a:ext>
            </a:extLst>
          </p:cNvPr>
          <p:cNvSpPr txBox="1"/>
          <p:nvPr/>
        </p:nvSpPr>
        <p:spPr>
          <a:xfrm>
            <a:off x="12363392" y="159749"/>
            <a:ext cx="174146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C8F0FC-9EE9-453F-AF33-9C6C5003E450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46C62B-2CF4-4883-88B7-3C39D39B8738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54AFCE-5D69-4037-B428-CF53787B5491}"/>
              </a:ext>
            </a:extLst>
          </p:cNvPr>
          <p:cNvSpPr txBox="1"/>
          <p:nvPr/>
        </p:nvSpPr>
        <p:spPr>
          <a:xfrm>
            <a:off x="12363392" y="102628"/>
            <a:ext cx="1741468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62642034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6" y="2345001"/>
            <a:ext cx="11474121" cy="6011595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3141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5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4" name="Shape 166">
            <a:extLst>
              <a:ext uri="{FF2B5EF4-FFF2-40B4-BE49-F238E27FC236}">
                <a16:creationId xmlns:a16="http://schemas.microsoft.com/office/drawing/2014/main" id="{C0818CD0-10C1-4615-99A0-36D4D2E023D8}"/>
              </a:ext>
            </a:extLst>
          </p:cNvPr>
          <p:cNvSpPr/>
          <p:nvPr/>
        </p:nvSpPr>
        <p:spPr>
          <a:xfrm>
            <a:off x="789408" y="731871"/>
            <a:ext cx="13476926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with Multiple Covariates for Solar Power Data </a:t>
            </a:r>
          </a:p>
        </p:txBody>
      </p:sp>
      <p:sp>
        <p:nvSpPr>
          <p:cNvPr id="25" name="Shape 175">
            <a:extLst>
              <a:ext uri="{FF2B5EF4-FFF2-40B4-BE49-F238E27FC236}">
                <a16:creationId xmlns:a16="http://schemas.microsoft.com/office/drawing/2014/main" id="{FD0DEB67-D243-4BC6-BE3B-C3D464C9FBDA}"/>
              </a:ext>
            </a:extLst>
          </p:cNvPr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Parameters estimates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6463CC-889A-45CA-9DC9-7C779EE05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30" y="2881332"/>
            <a:ext cx="9307177" cy="14624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A0A2F9-E770-4739-8232-53A59068F6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30" y="4951417"/>
            <a:ext cx="9482366" cy="14918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88B06C-D19D-4F63-982A-74383DCD8C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530" y="6974702"/>
            <a:ext cx="9307177" cy="13149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3C45D-D46C-44D8-8C3F-87480D966F37}"/>
              </a:ext>
            </a:extLst>
          </p:cNvPr>
          <p:cNvSpPr txBox="1"/>
          <p:nvPr/>
        </p:nvSpPr>
        <p:spPr>
          <a:xfrm>
            <a:off x="8892988" y="1483485"/>
            <a:ext cx="4249271" cy="7090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accent4"/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CMA</a:t>
            </a:r>
            <a:r>
              <a:rPr lang="en-US" altLang="ko-KR" sz="2000" b="1" dirty="0">
                <a:latin typeface="Bahnschrift SemiLight" panose="020B0502040204020203" pitchFamily="34" charset="0"/>
                <a:ea typeface="야놀자 야체 B" panose="02020603020101020101" pitchFamily="18" charset="-127"/>
              </a:rPr>
              <a:t>: classic mediation analysis</a:t>
            </a:r>
          </a:p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accent4"/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FMA</a:t>
            </a:r>
            <a:r>
              <a:rPr lang="en-US" altLang="ko-KR" sz="2000" b="1" dirty="0">
                <a:latin typeface="Bahnschrift SemiLight" panose="020B0502040204020203" pitchFamily="34" charset="0"/>
                <a:ea typeface="야놀자 야체 B" panose="02020603020101020101" pitchFamily="18" charset="-127"/>
              </a:rPr>
              <a:t>: fuzzy mediation analysis 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60BCF-844A-49EA-89A5-C879C9CB6792}"/>
              </a:ext>
            </a:extLst>
          </p:cNvPr>
          <p:cNvSpPr txBox="1"/>
          <p:nvPr/>
        </p:nvSpPr>
        <p:spPr>
          <a:xfrm>
            <a:off x="1399266" y="2385007"/>
            <a:ext cx="10685886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(a) Parameters estimates between weather conditions and solar power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9DEBB-AC9C-4D57-9F92-07F690CB3283}"/>
              </a:ext>
            </a:extLst>
          </p:cNvPr>
          <p:cNvSpPr txBox="1"/>
          <p:nvPr/>
        </p:nvSpPr>
        <p:spPr>
          <a:xfrm>
            <a:off x="1399266" y="4414346"/>
            <a:ext cx="9482366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(b) Parameters estimates between weather conditions and </a:t>
            </a:r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solar radiation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23ED11-39B2-40AD-AE18-715959714A7D}"/>
              </a:ext>
            </a:extLst>
          </p:cNvPr>
          <p:cNvSpPr txBox="1"/>
          <p:nvPr/>
        </p:nvSpPr>
        <p:spPr>
          <a:xfrm>
            <a:off x="1399266" y="6440480"/>
            <a:ext cx="11251722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(c) Parameters estimates between weather conditions + solar radiation and solar power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ACD112-8F92-4D8F-A9C5-C06058438350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22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1F78315-2890-4C84-B136-9B4CEEFD44B8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2B8A44E-603F-4849-BE47-B1507CF745F4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90E1F4-E9EE-448D-875A-B15C2CA9A057}"/>
              </a:ext>
            </a:extLst>
          </p:cNvPr>
          <p:cNvSpPr txBox="1"/>
          <p:nvPr/>
        </p:nvSpPr>
        <p:spPr>
          <a:xfrm>
            <a:off x="12363392" y="159749"/>
            <a:ext cx="174146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CE1F5A-81EB-45FA-852A-92219940A486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1D9A479-4512-4F83-BCF1-2183FBE9E6C6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46E4AA-1998-4A52-8D91-7A80E8CE9917}"/>
              </a:ext>
            </a:extLst>
          </p:cNvPr>
          <p:cNvSpPr txBox="1"/>
          <p:nvPr/>
        </p:nvSpPr>
        <p:spPr>
          <a:xfrm>
            <a:off x="12363392" y="102628"/>
            <a:ext cx="1741468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75214567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1176866" y="2345001"/>
            <a:ext cx="11474121" cy="5633576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93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94004" y="640703"/>
            <a:ext cx="623141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5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4" name="Shape 166">
            <a:extLst>
              <a:ext uri="{FF2B5EF4-FFF2-40B4-BE49-F238E27FC236}">
                <a16:creationId xmlns:a16="http://schemas.microsoft.com/office/drawing/2014/main" id="{C0818CD0-10C1-4615-99A0-36D4D2E023D8}"/>
              </a:ext>
            </a:extLst>
          </p:cNvPr>
          <p:cNvSpPr/>
          <p:nvPr/>
        </p:nvSpPr>
        <p:spPr>
          <a:xfrm>
            <a:off x="789408" y="731871"/>
            <a:ext cx="13476926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2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mediation Analysis with Multiple Covariates for Solar Power Data </a:t>
            </a:r>
          </a:p>
        </p:txBody>
      </p:sp>
      <p:sp>
        <p:nvSpPr>
          <p:cNvPr id="25" name="Shape 175">
            <a:extLst>
              <a:ext uri="{FF2B5EF4-FFF2-40B4-BE49-F238E27FC236}">
                <a16:creationId xmlns:a16="http://schemas.microsoft.com/office/drawing/2014/main" id="{FD0DEB67-D243-4BC6-BE3B-C3D464C9FBDA}"/>
              </a:ext>
            </a:extLst>
          </p:cNvPr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Effects of the solar radiation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B9C7713-779E-4DD6-ACB0-20295DFEB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03" y="2746711"/>
            <a:ext cx="9477607" cy="18611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B3D9F7-2F71-4573-B078-3F48D3CC4C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2450" b="32774"/>
          <a:stretch/>
        </p:blipFill>
        <p:spPr bwMode="auto">
          <a:xfrm>
            <a:off x="1870746" y="4772610"/>
            <a:ext cx="4162655" cy="973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7B9E9F-354B-47E9-9E82-5F049BAA6A4E}"/>
              </a:ext>
            </a:extLst>
          </p:cNvPr>
          <p:cNvSpPr txBox="1"/>
          <p:nvPr/>
        </p:nvSpPr>
        <p:spPr>
          <a:xfrm>
            <a:off x="2659186" y="6913399"/>
            <a:ext cx="8851124" cy="585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just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b="1" dirty="0">
                <a:solidFill>
                  <a:schemeClr val="accent4"/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FMA effect will be more reliable than CMA.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415FB-355F-45DA-97D8-5B28EBCD22C0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E66C87A-6CBC-492B-A833-D40763B08CDB}"/>
              </a:ext>
            </a:extLst>
          </p:cNvPr>
          <p:cNvSpPr/>
          <p:nvPr/>
        </p:nvSpPr>
        <p:spPr>
          <a:xfrm>
            <a:off x="12085152" y="52403"/>
            <a:ext cx="20001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C706CE-FA84-4CED-95ED-EB3E08104C57}"/>
              </a:ext>
            </a:extLst>
          </p:cNvPr>
          <p:cNvSpPr/>
          <p:nvPr/>
        </p:nvSpPr>
        <p:spPr>
          <a:xfrm>
            <a:off x="12104748" y="9758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4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2991D-C4A1-4189-8D7E-71D6605389FF}"/>
              </a:ext>
            </a:extLst>
          </p:cNvPr>
          <p:cNvSpPr txBox="1"/>
          <p:nvPr/>
        </p:nvSpPr>
        <p:spPr>
          <a:xfrm>
            <a:off x="12363392" y="102628"/>
            <a:ext cx="1741468" cy="30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Application to data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316AA4-8046-4838-8DEB-AA89828C8417}"/>
              </a:ext>
            </a:extLst>
          </p:cNvPr>
          <p:cNvSpPr txBox="1"/>
          <p:nvPr/>
        </p:nvSpPr>
        <p:spPr>
          <a:xfrm>
            <a:off x="1592609" y="6367441"/>
            <a:ext cx="10512139" cy="4628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just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400" dirty="0">
                <a:solidFill>
                  <a:schemeClr val="tx1"/>
                </a:solidFill>
                <a:latin typeface="Bahnschrift SemiLight" panose="020B0502040204020203" pitchFamily="34" charset="0"/>
                <a:ea typeface="야놀자 야체 B" panose="02020603020101020101" pitchFamily="18" charset="-127"/>
              </a:rPr>
              <a:t>FMA considers the spread of data rather than CMA using summarized data</a:t>
            </a:r>
          </a:p>
        </p:txBody>
      </p:sp>
    </p:spTree>
    <p:extLst>
      <p:ext uri="{BB962C8B-B14F-4D97-AF65-F5344CB8AC3E}">
        <p14:creationId xmlns:p14="http://schemas.microsoft.com/office/powerpoint/2010/main" val="211250922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648" name="Shape 648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-1" y="8807241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941978" y="733794"/>
            <a:ext cx="1942733" cy="585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3200"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Conclusions</a:t>
            </a:r>
            <a:endParaRPr sz="3200"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194004" y="640703"/>
            <a:ext cx="603904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0</a:t>
            </a:r>
            <a:r>
              <a:rPr lang="en-US"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6</a:t>
            </a:r>
            <a:endParaRPr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232833" y="1454150"/>
            <a:ext cx="3442776" cy="251637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>
            <a:lvl1pPr>
              <a:defRPr sz="1800" spc="-18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endParaRPr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582573" y="2225732"/>
            <a:ext cx="383972" cy="601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300" spc="-330">
                <a:solidFill>
                  <a:srgbClr val="F3BE3C"/>
                </a:solidFill>
                <a:latin typeface="Dinmed"/>
                <a:ea typeface="Dinmed"/>
                <a:cs typeface="Dinmed"/>
                <a:sym typeface="Dinmed"/>
              </a:defRPr>
            </a:lvl1pPr>
          </a:lstStyle>
          <a:p>
            <a:r>
              <a:rPr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654" name="Shape 654"/>
          <p:cNvSpPr/>
          <p:nvPr/>
        </p:nvSpPr>
        <p:spPr>
          <a:xfrm>
            <a:off x="1050819" y="2295107"/>
            <a:ext cx="2656389" cy="4628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400" b="1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Need for our research</a:t>
            </a:r>
            <a:endParaRPr sz="2000"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656" name="그림 65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3" y="2792018"/>
            <a:ext cx="3743716" cy="103689"/>
          </a:xfrm>
          <a:prstGeom prst="rect">
            <a:avLst/>
          </a:prstGeom>
        </p:spPr>
      </p:pic>
      <p:sp>
        <p:nvSpPr>
          <p:cNvPr id="659" name="Shape 659"/>
          <p:cNvSpPr/>
          <p:nvPr/>
        </p:nvSpPr>
        <p:spPr>
          <a:xfrm>
            <a:off x="582573" y="3548200"/>
            <a:ext cx="460917" cy="601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300" spc="-330">
                <a:solidFill>
                  <a:srgbClr val="F3BE3C"/>
                </a:solidFill>
                <a:latin typeface="Dinmed"/>
                <a:ea typeface="Dinmed"/>
                <a:cs typeface="Dinmed"/>
                <a:sym typeface="Dinmed"/>
              </a:defRPr>
            </a:lvl1pPr>
          </a:lstStyle>
          <a:p>
            <a:r>
              <a:rPr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02</a:t>
            </a:r>
          </a:p>
        </p:txBody>
      </p:sp>
      <p:sp>
        <p:nvSpPr>
          <p:cNvPr id="670" name="Shape 670"/>
          <p:cNvSpPr/>
          <p:nvPr/>
        </p:nvSpPr>
        <p:spPr>
          <a:xfrm>
            <a:off x="4617773" y="2167680"/>
            <a:ext cx="7310228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l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 Solar Prediction models,</a:t>
            </a:r>
          </a:p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lack of research </a:t>
            </a:r>
            <a:r>
              <a:rPr lang="en-US" altLang="ko-KR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 understand the relationships with variables</a:t>
            </a:r>
            <a:endParaRPr lang="en-US" altLang="ko-KR" sz="2000" b="1" u="sng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693C98C-24BA-427E-ACB4-9CBFB749C2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3" y="4093740"/>
            <a:ext cx="3743716" cy="103689"/>
          </a:xfrm>
          <a:prstGeom prst="rect">
            <a:avLst/>
          </a:prstGeom>
        </p:spPr>
      </p:pic>
      <p:sp>
        <p:nvSpPr>
          <p:cNvPr id="30" name="Shape 654">
            <a:extLst>
              <a:ext uri="{FF2B5EF4-FFF2-40B4-BE49-F238E27FC236}">
                <a16:creationId xmlns:a16="http://schemas.microsoft.com/office/drawing/2014/main" id="{69021F55-2266-46CA-9943-6FB87FAFD97B}"/>
              </a:ext>
            </a:extLst>
          </p:cNvPr>
          <p:cNvSpPr/>
          <p:nvPr/>
        </p:nvSpPr>
        <p:spPr>
          <a:xfrm>
            <a:off x="1050819" y="3589550"/>
            <a:ext cx="2517570" cy="4628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400" b="1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Research hypothesis</a:t>
            </a:r>
            <a:endParaRPr sz="2000"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31" name="Shape 670">
            <a:extLst>
              <a:ext uri="{FF2B5EF4-FFF2-40B4-BE49-F238E27FC236}">
                <a16:creationId xmlns:a16="http://schemas.microsoft.com/office/drawing/2014/main" id="{1C03B29B-B6E4-4D3E-BF3E-06F1364957D5}"/>
              </a:ext>
            </a:extLst>
          </p:cNvPr>
          <p:cNvSpPr/>
          <p:nvPr/>
        </p:nvSpPr>
        <p:spPr>
          <a:xfrm>
            <a:off x="4617773" y="3239307"/>
            <a:ext cx="8631102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l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1.Solar radiation will mediate weather conditions and solar power.</a:t>
            </a:r>
          </a:p>
          <a:p>
            <a:pPr algn="l"/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2.Fuzzing the data will have more meaningful</a:t>
            </a:r>
            <a:r>
              <a:rPr lang="ko-KR" alt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results than using crisp data</a:t>
            </a:r>
            <a:endParaRPr lang="en-US" altLang="ko-KR" sz="2800" b="1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3AEFF6-9C7E-412D-827E-6265C8A1276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3" y="5529284"/>
            <a:ext cx="3743716" cy="103689"/>
          </a:xfrm>
          <a:prstGeom prst="rect">
            <a:avLst/>
          </a:prstGeom>
        </p:spPr>
      </p:pic>
      <p:sp>
        <p:nvSpPr>
          <p:cNvPr id="33" name="Shape 659">
            <a:extLst>
              <a:ext uri="{FF2B5EF4-FFF2-40B4-BE49-F238E27FC236}">
                <a16:creationId xmlns:a16="http://schemas.microsoft.com/office/drawing/2014/main" id="{4DF5DBD9-8EA5-4AD5-BD68-99D904ECA4A1}"/>
              </a:ext>
            </a:extLst>
          </p:cNvPr>
          <p:cNvSpPr/>
          <p:nvPr/>
        </p:nvSpPr>
        <p:spPr>
          <a:xfrm>
            <a:off x="582572" y="4883956"/>
            <a:ext cx="467329" cy="601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300" spc="-330">
                <a:solidFill>
                  <a:srgbClr val="F3BE3C"/>
                </a:solidFill>
                <a:latin typeface="Dinmed"/>
                <a:ea typeface="Dinmed"/>
                <a:cs typeface="Dinmed"/>
                <a:sym typeface="Dinmed"/>
              </a:defRPr>
            </a:lvl1pPr>
          </a:lstStyle>
          <a:p>
            <a:r>
              <a:rPr lang="en-US"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03</a:t>
            </a:r>
            <a:endParaRPr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</a:endParaRPr>
          </a:p>
        </p:txBody>
      </p:sp>
      <p:sp>
        <p:nvSpPr>
          <p:cNvPr id="34" name="Shape 654">
            <a:extLst>
              <a:ext uri="{FF2B5EF4-FFF2-40B4-BE49-F238E27FC236}">
                <a16:creationId xmlns:a16="http://schemas.microsoft.com/office/drawing/2014/main" id="{22D352E2-C3B6-4186-9421-F5036F0D30DA}"/>
              </a:ext>
            </a:extLst>
          </p:cNvPr>
          <p:cNvSpPr/>
          <p:nvPr/>
        </p:nvSpPr>
        <p:spPr>
          <a:xfrm>
            <a:off x="1021047" y="4968881"/>
            <a:ext cx="802036" cy="4628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400" b="1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Model</a:t>
            </a:r>
            <a:endParaRPr sz="2000"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01F1FD7-09A6-4D02-8986-48FCF4C9F5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74" y="4476033"/>
            <a:ext cx="2553845" cy="16584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888B1A2-194E-4914-8896-A341DF9611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16" y="4443165"/>
            <a:ext cx="2825854" cy="1691311"/>
          </a:xfrm>
          <a:prstGeom prst="rect">
            <a:avLst/>
          </a:prstGeom>
        </p:spPr>
      </p:pic>
      <p:sp>
        <p:nvSpPr>
          <p:cNvPr id="37" name="Shape 659">
            <a:extLst>
              <a:ext uri="{FF2B5EF4-FFF2-40B4-BE49-F238E27FC236}">
                <a16:creationId xmlns:a16="http://schemas.microsoft.com/office/drawing/2014/main" id="{86816A9E-5537-4AD1-B120-01FE81626E04}"/>
              </a:ext>
            </a:extLst>
          </p:cNvPr>
          <p:cNvSpPr/>
          <p:nvPr/>
        </p:nvSpPr>
        <p:spPr>
          <a:xfrm>
            <a:off x="582571" y="6363488"/>
            <a:ext cx="483359" cy="601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300" spc="-330">
                <a:solidFill>
                  <a:srgbClr val="F3BE3C"/>
                </a:solidFill>
                <a:latin typeface="Dinmed"/>
                <a:ea typeface="Dinmed"/>
                <a:cs typeface="Dinmed"/>
                <a:sym typeface="Dinmed"/>
              </a:defRPr>
            </a:lvl1pPr>
          </a:lstStyle>
          <a:p>
            <a:r>
              <a:rPr lang="en-US"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04</a:t>
            </a:r>
            <a:endParaRPr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</a:endParaRPr>
          </a:p>
        </p:txBody>
      </p:sp>
      <p:sp>
        <p:nvSpPr>
          <p:cNvPr id="38" name="Shape 654">
            <a:extLst>
              <a:ext uri="{FF2B5EF4-FFF2-40B4-BE49-F238E27FC236}">
                <a16:creationId xmlns:a16="http://schemas.microsoft.com/office/drawing/2014/main" id="{61E85805-0F31-453A-B600-7DCE5A64DC27}"/>
              </a:ext>
            </a:extLst>
          </p:cNvPr>
          <p:cNvSpPr/>
          <p:nvPr/>
        </p:nvSpPr>
        <p:spPr>
          <a:xfrm>
            <a:off x="1082948" y="6466499"/>
            <a:ext cx="1076680" cy="4628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400" b="1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Result</a:t>
            </a:r>
            <a:endParaRPr sz="2000"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314EA4A-7BE7-49CA-A912-03FFD631A9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2142" y="6998464"/>
            <a:ext cx="3743716" cy="10368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0FFD346-F649-496A-8B85-A6133169D9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73" y="6400692"/>
            <a:ext cx="5645191" cy="1108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7775C-EC11-4438-94D8-FE9D0BBA7467}"/>
              </a:ext>
            </a:extLst>
          </p:cNvPr>
          <p:cNvSpPr txBox="1"/>
          <p:nvPr/>
        </p:nvSpPr>
        <p:spPr>
          <a:xfrm>
            <a:off x="6877304" y="4646117"/>
            <a:ext cx="729702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F3BE3C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CMA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F3BE3C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4DDD2-F4CD-49C0-B78E-F0A953067377}"/>
              </a:ext>
            </a:extLst>
          </p:cNvPr>
          <p:cNvSpPr txBox="1"/>
          <p:nvPr/>
        </p:nvSpPr>
        <p:spPr>
          <a:xfrm>
            <a:off x="10531058" y="4646117"/>
            <a:ext cx="729702" cy="401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F3BE3C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FMA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F3BE3C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42" name="Shape 659">
            <a:extLst>
              <a:ext uri="{FF2B5EF4-FFF2-40B4-BE49-F238E27FC236}">
                <a16:creationId xmlns:a16="http://schemas.microsoft.com/office/drawing/2014/main" id="{7ADC7204-A965-4A0B-93D5-96A6E79AF234}"/>
              </a:ext>
            </a:extLst>
          </p:cNvPr>
          <p:cNvSpPr/>
          <p:nvPr/>
        </p:nvSpPr>
        <p:spPr>
          <a:xfrm>
            <a:off x="612344" y="7698846"/>
            <a:ext cx="473741" cy="6013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300" spc="-330">
                <a:solidFill>
                  <a:srgbClr val="F3BE3C"/>
                </a:solidFill>
                <a:latin typeface="Dinmed"/>
                <a:ea typeface="Dinmed"/>
                <a:cs typeface="Dinmed"/>
                <a:sym typeface="Dinmed"/>
              </a:defRPr>
            </a:lvl1pPr>
          </a:lstStyle>
          <a:p>
            <a:r>
              <a:rPr lang="en-US" b="1" dirty="0">
                <a:ln>
                  <a:solidFill>
                    <a:srgbClr val="A6AAA9">
                      <a:alpha val="1000"/>
                    </a:srgbClr>
                  </a:solidFill>
                </a:ln>
                <a:latin typeface="Bahnschrift SemiLight" panose="020B0502040204020203" pitchFamily="34" charset="0"/>
              </a:rPr>
              <a:t>05</a:t>
            </a:r>
            <a:endParaRPr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53AA941-46B5-48AC-A142-3B0A1B44212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1733" y="8374307"/>
            <a:ext cx="3743716" cy="103689"/>
          </a:xfrm>
          <a:prstGeom prst="rect">
            <a:avLst/>
          </a:prstGeom>
        </p:spPr>
      </p:pic>
      <p:sp>
        <p:nvSpPr>
          <p:cNvPr id="44" name="Shape 654">
            <a:extLst>
              <a:ext uri="{FF2B5EF4-FFF2-40B4-BE49-F238E27FC236}">
                <a16:creationId xmlns:a16="http://schemas.microsoft.com/office/drawing/2014/main" id="{7EFE527C-E04C-47C7-9CC6-0F56E95DB93D}"/>
              </a:ext>
            </a:extLst>
          </p:cNvPr>
          <p:cNvSpPr/>
          <p:nvPr/>
        </p:nvSpPr>
        <p:spPr>
          <a:xfrm>
            <a:off x="1119559" y="7749947"/>
            <a:ext cx="1973831" cy="4628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400" b="1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Follow-up study</a:t>
            </a:r>
            <a:endParaRPr sz="2000" b="1" dirty="0">
              <a:ln>
                <a:solidFill>
                  <a:srgbClr val="A6AAA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46" name="Shape 670">
            <a:extLst>
              <a:ext uri="{FF2B5EF4-FFF2-40B4-BE49-F238E27FC236}">
                <a16:creationId xmlns:a16="http://schemas.microsoft.com/office/drawing/2014/main" id="{78C713A3-0C50-4DBF-B7DB-5DDF93839D4A}"/>
              </a:ext>
            </a:extLst>
          </p:cNvPr>
          <p:cNvSpPr/>
          <p:nvPr/>
        </p:nvSpPr>
        <p:spPr>
          <a:xfrm>
            <a:off x="4653870" y="7592031"/>
            <a:ext cx="7954635" cy="10168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l"/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- Statistical Inferences about direct effect and indirect effect</a:t>
            </a:r>
          </a:p>
          <a:p>
            <a:pPr algn="l"/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- This theory is to be extended to</a:t>
            </a:r>
          </a:p>
          <a:p>
            <a:pPr algn="l"/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other various mediation, moderation, mediation-moderation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5EB2A9-7572-41D6-8DB5-6EEE80E80412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06CAC7-EC2A-4705-89BA-98D2D9F66CA0}"/>
              </a:ext>
            </a:extLst>
          </p:cNvPr>
          <p:cNvSpPr txBox="1"/>
          <p:nvPr/>
        </p:nvSpPr>
        <p:spPr>
          <a:xfrm>
            <a:off x="10427116" y="6895821"/>
            <a:ext cx="3652491" cy="3397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R="0" algn="just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rgbClr val="F38F6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FMA effect will be more reliable than CMA. 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18" name="Shape 718"/>
          <p:cNvSpPr/>
          <p:nvPr/>
        </p:nvSpPr>
        <p:spPr>
          <a:xfrm>
            <a:off x="11510655" y="142258"/>
            <a:ext cx="2361757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2000" spc="-200">
                <a:solidFill>
                  <a:srgbClr val="4F4F4F"/>
                </a:solidFill>
              </a:defRPr>
            </a:pPr>
            <a:r>
              <a:rPr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연구조사방법론</a:t>
            </a:r>
            <a:r>
              <a:rPr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dirty="0" err="1">
                <a:latin typeface="나눔고딕" pitchFamily="2" charset="-127"/>
                <a:ea typeface="나눔고딕" pitchFamily="2" charset="-127"/>
                <a:cs typeface="Apple SD 산돌고딕 Neo 세미볼드체"/>
                <a:sym typeface="Apple SD 산돌고딕 Neo 세미볼드체"/>
              </a:rPr>
              <a:t>연구과제발표</a:t>
            </a:r>
            <a:endParaRPr dirty="0">
              <a:latin typeface="나눔고딕" pitchFamily="2" charset="-127"/>
              <a:ea typeface="나눔고딕" pitchFamily="2" charset="-127"/>
              <a:cs typeface="Apple SD 산돌고딕 Neo 세미볼드체"/>
              <a:sym typeface="Apple SD 산돌고딕 Neo 세미볼드체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0" y="0"/>
            <a:ext cx="14343851" cy="8876849"/>
          </a:xfrm>
          <a:prstGeom prst="rect">
            <a:avLst/>
          </a:prstGeom>
          <a:solidFill>
            <a:srgbClr val="FFFFFF">
              <a:alpha val="91851"/>
            </a:srgb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11734572" y="4907896"/>
            <a:ext cx="2100468" cy="693673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 algn="r">
              <a:defRPr sz="3900" spc="-39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pc="-3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Thank you </a:t>
            </a:r>
            <a:endParaRPr spc="-300" dirty="0">
              <a:solidFill>
                <a:srgbClr val="EC6D33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577DA-CB32-47B1-9D99-BA82793B2BEE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0" y="0"/>
            <a:ext cx="14223999" cy="8876849"/>
          </a:xfrm>
          <a:prstGeom prst="rect">
            <a:avLst/>
          </a:prstGeom>
          <a:solidFill>
            <a:schemeClr val="accent4">
              <a:lumMod val="40000"/>
              <a:lumOff val="60000"/>
              <a:alpha val="91851"/>
            </a:scheme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577DA-CB32-47B1-9D99-BA82793B2BEE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Apple SD 산돌고딕 Neo 옅은체"/>
              </a:rPr>
              <a:t>3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맑은 고딕" panose="020B0503020000020004" pitchFamily="50" charset="-127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7A3F65-881F-40BB-8EA8-6E13D02466D7}"/>
              </a:ext>
            </a:extLst>
          </p:cNvPr>
          <p:cNvSpPr/>
          <p:nvPr/>
        </p:nvSpPr>
        <p:spPr>
          <a:xfrm>
            <a:off x="2562066" y="3667570"/>
            <a:ext cx="1323298" cy="1300029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spc="0" normalizeH="0" baseline="0" dirty="0">
                <a:ln>
                  <a:noFill/>
                </a:ln>
                <a:solidFill>
                  <a:srgbClr val="F38F69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1</a:t>
            </a:r>
            <a:endParaRPr kumimoji="0" lang="ko-KR" altLang="en-US" sz="5400" b="1" i="0" u="none" strike="noStrike" cap="none" spc="0" normalizeH="0" baseline="0" dirty="0">
              <a:ln>
                <a:noFill/>
              </a:ln>
              <a:solidFill>
                <a:srgbClr val="F38F69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91E81-CFBA-4546-B519-CC652F09D369}"/>
              </a:ext>
            </a:extLst>
          </p:cNvPr>
          <p:cNvSpPr txBox="1"/>
          <p:nvPr/>
        </p:nvSpPr>
        <p:spPr>
          <a:xfrm>
            <a:off x="4595916" y="3667570"/>
            <a:ext cx="5742722" cy="12015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Introduction</a:t>
            </a:r>
            <a:endParaRPr kumimoji="0" lang="ko-KR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8450568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2156894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36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Introduction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496504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[ Background] The importance of accurately predicting solar energy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1978289" y="6621220"/>
            <a:ext cx="11466963" cy="11399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Solar power generation</a:t>
            </a:r>
          </a:p>
          <a:p>
            <a:pPr marL="342900" indent="-342900" algn="l">
              <a:buFontTx/>
              <a:buChar char="-"/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Advantages : free development location conditions, safe and long equipment life, infinite energy source</a:t>
            </a:r>
          </a:p>
          <a:p>
            <a:pPr marL="342900" indent="-342900" algn="l">
              <a:buFontTx/>
              <a:buChar char="-"/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Disadvantages : </a:t>
            </a: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F3BE3C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fluctuating output </a:t>
            </a: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depending on the position of the sun, the season, and the weather</a:t>
            </a:r>
          </a:p>
        </p:txBody>
      </p:sp>
      <p:sp>
        <p:nvSpPr>
          <p:cNvPr id="146" name="Shape 146"/>
          <p:cNvSpPr/>
          <p:nvPr/>
        </p:nvSpPr>
        <p:spPr>
          <a:xfrm>
            <a:off x="1681005" y="6718730"/>
            <a:ext cx="84741" cy="828057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342610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87775"/>
            <a:ext cx="10861990" cy="472811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1764943" y="2108121"/>
            <a:ext cx="399682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150" name="Shape 150"/>
          <p:cNvSpPr/>
          <p:nvPr/>
        </p:nvSpPr>
        <p:spPr>
          <a:xfrm>
            <a:off x="2348013" y="2207225"/>
            <a:ext cx="3088559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BP , Energy Outlook 2020 edition 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785793" y="6044308"/>
            <a:ext cx="8731771" cy="3858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The increasing amount of renewable energy, and </a:t>
            </a:r>
            <a:r>
              <a:rPr lang="en-US" altLang="ko-KR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C00000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solar energy which accounts for a large portion of it</a:t>
            </a:r>
            <a:r>
              <a:rPr lang="en-US" altLang="ko-KR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AD422F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.</a:t>
            </a:r>
            <a:endParaRPr lang="ko-KR" altLang="en-US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C156B9-5F73-4630-A0B7-F08570B1B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10" y="2730244"/>
            <a:ext cx="8076979" cy="33134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CBC1E9-4081-4BD2-A68B-8A7D2A4D5BC4}"/>
              </a:ext>
            </a:extLst>
          </p:cNvPr>
          <p:cNvSpPr txBox="1"/>
          <p:nvPr/>
        </p:nvSpPr>
        <p:spPr>
          <a:xfrm>
            <a:off x="7058712" y="8495853"/>
            <a:ext cx="7207622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200" dirty="0">
                <a:latin typeface="Bahnschrift SemiLight" panose="020B0502040204020203" pitchFamily="34" charset="0"/>
                <a:ea typeface="야놀자 야체 B" panose="02020603020101020101" pitchFamily="18" charset="-127"/>
              </a:rPr>
              <a:t>http://energytransitionkorea.org/sites/default/files/2020-09/bp-energy-outlook-2020.pdf</a:t>
            </a:r>
          </a:p>
        </p:txBody>
      </p:sp>
      <p:pic>
        <p:nvPicPr>
          <p:cNvPr id="6" name="그림 5" descr="실외, 운동경기, 태양광전지, 파란색이(가) 표시된 사진&#10;&#10;자동 생성된 설명">
            <a:extLst>
              <a:ext uri="{FF2B5EF4-FFF2-40B4-BE49-F238E27FC236}">
                <a16:creationId xmlns:a16="http://schemas.microsoft.com/office/drawing/2014/main" id="{DA05353E-5428-46E2-9C23-BD725D5757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86593" y="616901"/>
            <a:ext cx="2160375" cy="144025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6ABB9E4-15A5-4C12-9F3E-14EBF00D9EF3}"/>
              </a:ext>
            </a:extLst>
          </p:cNvPr>
          <p:cNvSpPr/>
          <p:nvPr/>
        </p:nvSpPr>
        <p:spPr>
          <a:xfrm>
            <a:off x="668120" y="7741418"/>
            <a:ext cx="817462" cy="797137"/>
          </a:xfrm>
          <a:prstGeom prst="rightArrow">
            <a:avLst/>
          </a:prstGeom>
          <a:solidFill>
            <a:schemeClr val="accent4"/>
          </a:solidFill>
          <a:ln w="3175" cap="flat">
            <a:solidFill>
              <a:schemeClr val="accent4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32" name="Shape 150">
            <a:extLst>
              <a:ext uri="{FF2B5EF4-FFF2-40B4-BE49-F238E27FC236}">
                <a16:creationId xmlns:a16="http://schemas.microsoft.com/office/drawing/2014/main" id="{3FCD6E87-77EC-47FF-A6EF-DD8D6722B808}"/>
              </a:ext>
            </a:extLst>
          </p:cNvPr>
          <p:cNvSpPr/>
          <p:nvPr/>
        </p:nvSpPr>
        <p:spPr>
          <a:xfrm>
            <a:off x="1668305" y="7889552"/>
            <a:ext cx="9610537" cy="5243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8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나눔고딕" pitchFamily="2" charset="-127"/>
              </a:rPr>
              <a:t>Many studies have been conducted on </a:t>
            </a:r>
            <a:r>
              <a:rPr lang="en-US" altLang="ko-KR" sz="2800" b="1" i="0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나눔고딕" pitchFamily="2" charset="-127"/>
              </a:rPr>
              <a:t>solar power prediction models</a:t>
            </a:r>
            <a:endParaRPr sz="2800" b="1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accent4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DDA1A5-91A2-4085-9E5C-9E40CFACE008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50059B-1E80-4247-8546-ADC5394685BC}"/>
              </a:ext>
            </a:extLst>
          </p:cNvPr>
          <p:cNvSpPr/>
          <p:nvPr/>
        </p:nvSpPr>
        <p:spPr>
          <a:xfrm>
            <a:off x="12693466" y="55591"/>
            <a:ext cx="134050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야놀자 야체 B" panose="02020603020101020101" pitchFamily="18" charset="-127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36A066D-7A75-4D1F-9AA3-D3FA4E7BDDE6}"/>
              </a:ext>
            </a:extLst>
          </p:cNvPr>
          <p:cNvSpPr/>
          <p:nvPr/>
        </p:nvSpPr>
        <p:spPr>
          <a:xfrm>
            <a:off x="12693466" y="108221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B7F052-5BA3-44C6-9F4F-2838EBBF9D7B}"/>
              </a:ext>
            </a:extLst>
          </p:cNvPr>
          <p:cNvSpPr txBox="1"/>
          <p:nvPr/>
        </p:nvSpPr>
        <p:spPr>
          <a:xfrm>
            <a:off x="12998266" y="148546"/>
            <a:ext cx="908108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Introduction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4D31A0D-559B-43E8-87EA-CAE73E6287D0}"/>
              </a:ext>
            </a:extLst>
          </p:cNvPr>
          <p:cNvSpPr/>
          <p:nvPr/>
        </p:nvSpPr>
        <p:spPr>
          <a:xfrm>
            <a:off x="12693466" y="55591"/>
            <a:ext cx="134050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89D71A-E986-40EE-809B-993DEFE87D8B}"/>
              </a:ext>
            </a:extLst>
          </p:cNvPr>
          <p:cNvSpPr/>
          <p:nvPr/>
        </p:nvSpPr>
        <p:spPr>
          <a:xfrm>
            <a:off x="12693466" y="108221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6B7BA7-E59D-4F03-BED9-B0160C00C125}"/>
              </a:ext>
            </a:extLst>
          </p:cNvPr>
          <p:cNvSpPr txBox="1"/>
          <p:nvPr/>
        </p:nvSpPr>
        <p:spPr>
          <a:xfrm>
            <a:off x="12998266" y="130491"/>
            <a:ext cx="1035704" cy="2781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Introduction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828238" y="699454"/>
            <a:ext cx="2156894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Introduction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194004" y="640703"/>
            <a:ext cx="496504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01</a:t>
            </a:r>
          </a:p>
        </p:txBody>
      </p:sp>
      <p:pic>
        <p:nvPicPr>
          <p:cNvPr id="168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09" y="3997009"/>
            <a:ext cx="1580059" cy="1742648"/>
          </a:xfrm>
          <a:prstGeom prst="rect">
            <a:avLst/>
          </a:prstGeom>
          <a:ln w="3175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1906504" y="2293935"/>
            <a:ext cx="444566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000" spc="-40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170" name="Shape 170"/>
          <p:cNvSpPr/>
          <p:nvPr/>
        </p:nvSpPr>
        <p:spPr>
          <a:xfrm>
            <a:off x="2607031" y="2260169"/>
            <a:ext cx="8427841" cy="832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200" spc="-22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000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 Solar Prediction models,</a:t>
            </a:r>
          </a:p>
          <a:p>
            <a:r>
              <a:rPr lang="en-US" altLang="ko-KR" sz="28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lack of research </a:t>
            </a:r>
            <a:r>
              <a:rPr lang="en-US" altLang="ko-KR" sz="2800" b="1" u="sng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 understand the relationships with variables</a:t>
            </a:r>
            <a:endParaRPr sz="2800" b="1" u="sng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accent4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416793" y="3111160"/>
            <a:ext cx="4583199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>
            <a:spAutoFit/>
          </a:bodyPr>
          <a:lstStyle/>
          <a:p>
            <a:pPr marL="343122" indent="-343122" algn="l">
              <a:buSzPct val="75000"/>
              <a:buChar char="-"/>
              <a:defRPr sz="1900" spc="-190">
                <a:solidFill>
                  <a:srgbClr val="777777"/>
                </a:solidFill>
              </a:defRPr>
            </a:pP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Statistic model </a:t>
            </a:r>
            <a:r>
              <a:rPr 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: ARMA, ARIMA</a:t>
            </a:r>
          </a:p>
          <a:p>
            <a:pPr marL="343122" indent="-343122" algn="l">
              <a:buSzPct val="75000"/>
              <a:buChar char="-"/>
              <a:defRPr sz="1900" spc="-190">
                <a:solidFill>
                  <a:srgbClr val="777777"/>
                </a:solidFill>
              </a:defRPr>
            </a:pP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Machine learning methods </a:t>
            </a:r>
            <a:r>
              <a:rPr lang="en-US" sz="20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: SVM, ANN, LSTM</a:t>
            </a:r>
            <a:endParaRPr sz="2000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906504" y="4235717"/>
            <a:ext cx="539143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000" spc="-40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02</a:t>
            </a:r>
          </a:p>
        </p:txBody>
      </p:sp>
      <p:sp>
        <p:nvSpPr>
          <p:cNvPr id="173" name="Shape 173"/>
          <p:cNvSpPr/>
          <p:nvPr/>
        </p:nvSpPr>
        <p:spPr>
          <a:xfrm>
            <a:off x="2607031" y="4174328"/>
            <a:ext cx="10411718" cy="832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200" spc="-22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000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 mediation models,</a:t>
            </a:r>
          </a:p>
          <a:p>
            <a:r>
              <a:rPr lang="en-US" altLang="ko-KR" sz="28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lack of model for </a:t>
            </a:r>
            <a:r>
              <a:rPr lang="en-US" altLang="ko-KR" sz="2800" b="1" u="sng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multiple independent variables or covariates </a:t>
            </a:r>
            <a:r>
              <a:rPr lang="en-US" altLang="ko-KR" sz="28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with mediators</a:t>
            </a:r>
            <a:endParaRPr lang="en-US" altLang="ko-KR" sz="2800" b="1" u="sng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accent4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232833" y="1390650"/>
            <a:ext cx="5394369" cy="400566"/>
          </a:xfrm>
          <a:prstGeom prst="rect">
            <a:avLst/>
          </a:prstGeom>
          <a:blipFill>
            <a:blip r:embed="rId4"/>
          </a:blip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Prior research and the need for our research</a:t>
            </a:r>
            <a:endParaRPr sz="2400" dirty="0"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Shape 171">
            <a:extLst>
              <a:ext uri="{FF2B5EF4-FFF2-40B4-BE49-F238E27FC236}">
                <a16:creationId xmlns:a16="http://schemas.microsoft.com/office/drawing/2014/main" id="{AF7EE088-0484-4521-B926-50BA360B01DA}"/>
              </a:ext>
            </a:extLst>
          </p:cNvPr>
          <p:cNvSpPr/>
          <p:nvPr/>
        </p:nvSpPr>
        <p:spPr>
          <a:xfrm>
            <a:off x="2607030" y="5041567"/>
            <a:ext cx="9989166" cy="832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>
            <a:spAutoFit/>
          </a:bodyPr>
          <a:lstStyle/>
          <a:p>
            <a:pPr algn="l">
              <a:buSzPct val="75000"/>
              <a:defRPr sz="1900" spc="-190">
                <a:solidFill>
                  <a:srgbClr val="777777"/>
                </a:solidFill>
              </a:defRPr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various mediation models for multiple mediators, moderators or confounding variables have been proposed</a:t>
            </a:r>
            <a:r>
              <a:rPr lang="en-US" sz="24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.</a:t>
            </a:r>
          </a:p>
          <a:p>
            <a:pPr algn="l">
              <a:buSzPct val="75000"/>
              <a:defRPr sz="1900" spc="-190">
                <a:solidFill>
                  <a:srgbClr val="777777"/>
                </a:solidFill>
              </a:defRPr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But, unfortunately, a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mediation model for multiple independent variable or covariates has not been dealt with</a:t>
            </a:r>
            <a:r>
              <a:rPr lang="en-US" altLang="ko-KR" sz="24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sz="2400" b="1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Shape 172">
            <a:extLst>
              <a:ext uri="{FF2B5EF4-FFF2-40B4-BE49-F238E27FC236}">
                <a16:creationId xmlns:a16="http://schemas.microsoft.com/office/drawing/2014/main" id="{AC1CEAEC-8A33-4BB0-A9AF-6E355C8F3675}"/>
              </a:ext>
            </a:extLst>
          </p:cNvPr>
          <p:cNvSpPr/>
          <p:nvPr/>
        </p:nvSpPr>
        <p:spPr>
          <a:xfrm>
            <a:off x="1924432" y="6166627"/>
            <a:ext cx="545555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000" spc="-40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b="1" dirty="0">
                <a:latin typeface="Bahnschrift SemiLight" panose="020B0502040204020203" pitchFamily="34" charset="0"/>
              </a:rPr>
              <a:t>03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20" name="Shape 173">
            <a:extLst>
              <a:ext uri="{FF2B5EF4-FFF2-40B4-BE49-F238E27FC236}">
                <a16:creationId xmlns:a16="http://schemas.microsoft.com/office/drawing/2014/main" id="{50E10A7F-4E6B-40DC-900E-B33359CC0D4D}"/>
              </a:ext>
            </a:extLst>
          </p:cNvPr>
          <p:cNvSpPr/>
          <p:nvPr/>
        </p:nvSpPr>
        <p:spPr>
          <a:xfrm>
            <a:off x="2607030" y="6061639"/>
            <a:ext cx="4558833" cy="8321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200" spc="-22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2000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About data,</a:t>
            </a:r>
          </a:p>
          <a:p>
            <a:r>
              <a:rPr lang="en-US" altLang="ko-KR" sz="28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Observations require fuzzification</a:t>
            </a:r>
            <a:endParaRPr lang="en-US" altLang="ko-KR" sz="2800" b="1" u="sng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accent4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2" name="Shape 171">
            <a:extLst>
              <a:ext uri="{FF2B5EF4-FFF2-40B4-BE49-F238E27FC236}">
                <a16:creationId xmlns:a16="http://schemas.microsoft.com/office/drawing/2014/main" id="{683C632A-B158-4DA6-9B35-0916D250250A}"/>
              </a:ext>
            </a:extLst>
          </p:cNvPr>
          <p:cNvSpPr/>
          <p:nvPr/>
        </p:nvSpPr>
        <p:spPr>
          <a:xfrm>
            <a:off x="2607030" y="6899614"/>
            <a:ext cx="10652489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>
            <a:spAutoFit/>
          </a:bodyPr>
          <a:lstStyle/>
          <a:p>
            <a:pPr algn="l">
              <a:buSzPct val="75000"/>
              <a:defRPr sz="1900" spc="-190">
                <a:solidFill>
                  <a:srgbClr val="777777"/>
                </a:solidFill>
              </a:defRPr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Observations such as actual weather information, solar radiation, and solar energy generation require fuzzification</a:t>
            </a:r>
          </a:p>
          <a:p>
            <a:pPr algn="l">
              <a:buSzPct val="75000"/>
              <a:defRPr sz="1900" spc="-190">
                <a:solidFill>
                  <a:srgbClr val="777777"/>
                </a:solidFill>
              </a:defRPr>
            </a:pP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because they are observed with ambiguous values rather than crisp values</a:t>
            </a:r>
            <a:endParaRPr lang="en-US" sz="2400" b="1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71A1F8-871B-49C0-B98C-143941B20B2B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5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075148F-21FB-413A-B61A-973DBD696707}"/>
              </a:ext>
            </a:extLst>
          </p:cNvPr>
          <p:cNvSpPr/>
          <p:nvPr/>
        </p:nvSpPr>
        <p:spPr>
          <a:xfrm>
            <a:off x="12693466" y="55591"/>
            <a:ext cx="1340504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5128CC8-1CC5-40A5-85EF-741E9AB00010}"/>
              </a:ext>
            </a:extLst>
          </p:cNvPr>
          <p:cNvSpPr/>
          <p:nvPr/>
        </p:nvSpPr>
        <p:spPr>
          <a:xfrm>
            <a:off x="12693466" y="108221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accent3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1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70E08C-C8FC-49EA-B308-7BD01D131A09}"/>
              </a:ext>
            </a:extLst>
          </p:cNvPr>
          <p:cNvSpPr txBox="1"/>
          <p:nvPr/>
        </p:nvSpPr>
        <p:spPr>
          <a:xfrm>
            <a:off x="12998266" y="130491"/>
            <a:ext cx="1035704" cy="2781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Introduction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Shape 171">
            <a:extLst>
              <a:ext uri="{FF2B5EF4-FFF2-40B4-BE49-F238E27FC236}">
                <a16:creationId xmlns:a16="http://schemas.microsoft.com/office/drawing/2014/main" id="{611AAC5E-BEA1-4821-A93C-3CFBDFD1B05D}"/>
              </a:ext>
            </a:extLst>
          </p:cNvPr>
          <p:cNvSpPr/>
          <p:nvPr/>
        </p:nvSpPr>
        <p:spPr>
          <a:xfrm>
            <a:off x="7702725" y="3323728"/>
            <a:ext cx="5597259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6302" tIns="46302" rIns="46302" bIns="46302">
            <a:spAutoFit/>
          </a:bodyPr>
          <a:lstStyle/>
          <a:p>
            <a:pPr algn="l">
              <a:buSzPct val="75000"/>
              <a:defRPr sz="1900" spc="-190">
                <a:solidFill>
                  <a:srgbClr val="777777"/>
                </a:solidFill>
              </a:defRPr>
            </a:pPr>
            <a:r>
              <a:rPr lang="en-US" sz="2000" b="1" u="sng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rgbClr val="F3BE3C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Our study will prevent excessive interpretation of the results.</a:t>
            </a:r>
            <a:endParaRPr sz="2000" u="sng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rgbClr val="F3BE3C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720" name="Shape 720"/>
          <p:cNvSpPr/>
          <p:nvPr/>
        </p:nvSpPr>
        <p:spPr>
          <a:xfrm>
            <a:off x="537633" y="2943357"/>
            <a:ext cx="68462" cy="1048677"/>
          </a:xfrm>
          <a:prstGeom prst="rect">
            <a:avLst/>
          </a:prstGeom>
          <a:blipFill>
            <a:blip r:embed="rId3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2" name="Shape 722"/>
          <p:cNvSpPr/>
          <p:nvPr/>
        </p:nvSpPr>
        <p:spPr>
          <a:xfrm flipV="1">
            <a:off x="-8467" y="8501575"/>
            <a:ext cx="388425" cy="388425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0" y="0"/>
            <a:ext cx="14223999" cy="8876849"/>
          </a:xfrm>
          <a:prstGeom prst="rect">
            <a:avLst/>
          </a:prstGeom>
          <a:solidFill>
            <a:schemeClr val="accent4">
              <a:lumMod val="40000"/>
              <a:lumOff val="60000"/>
              <a:alpha val="91851"/>
            </a:schemeClr>
          </a:solid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2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863" y="2557016"/>
            <a:ext cx="1706575" cy="2349664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C577DA-CB32-47B1-9D99-BA82793B2BEE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6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7A3F65-881F-40BB-8EA8-6E13D02466D7}"/>
              </a:ext>
            </a:extLst>
          </p:cNvPr>
          <p:cNvSpPr/>
          <p:nvPr/>
        </p:nvSpPr>
        <p:spPr>
          <a:xfrm>
            <a:off x="2562066" y="3667570"/>
            <a:ext cx="1323298" cy="1300029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5400" b="1" dirty="0">
                <a:solidFill>
                  <a:srgbClr val="F38F69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2</a:t>
            </a:r>
            <a:endParaRPr kumimoji="0" lang="ko-KR" altLang="en-US" sz="5400" b="1" i="0" u="none" strike="noStrike" cap="none" spc="0" normalizeH="0" baseline="0" dirty="0">
              <a:ln>
                <a:noFill/>
              </a:ln>
              <a:solidFill>
                <a:srgbClr val="F38F69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91E81-CFBA-4546-B519-CC652F09D369}"/>
              </a:ext>
            </a:extLst>
          </p:cNvPr>
          <p:cNvSpPr txBox="1"/>
          <p:nvPr/>
        </p:nvSpPr>
        <p:spPr>
          <a:xfrm>
            <a:off x="4595916" y="3766095"/>
            <a:ext cx="5742722" cy="12015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200" b="1" dirty="0">
                <a:solidFill>
                  <a:schemeClr val="bg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Preliminaries</a:t>
            </a:r>
            <a:endParaRPr kumimoji="0" lang="ko-KR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3342136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9749037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Simple Mediation Analysis and Fuzzy Mediation Analysis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0550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2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1. Simple Mediation Analysis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Shape 145"/>
              <p:cNvSpPr/>
              <p:nvPr/>
            </p:nvSpPr>
            <p:spPr>
              <a:xfrm>
                <a:off x="1978290" y="7068407"/>
                <a:ext cx="6743974" cy="1447725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6302" tIns="46302" rIns="46302" bIns="46302" anchor="ctr">
                <a:spAutoFit/>
              </a:bodyPr>
              <a:lstStyle/>
              <a:p>
                <a:pPr algn="l"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sz="28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accent4"/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= indirect effect + direct effect</a:t>
                </a: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Indirect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ko-KR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Direct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5" name="Shap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90" y="7068407"/>
                <a:ext cx="6743974" cy="1447725"/>
              </a:xfrm>
              <a:prstGeom prst="rect">
                <a:avLst/>
              </a:prstGeom>
              <a:blipFill>
                <a:blip r:embed="rId4"/>
                <a:stretch>
                  <a:fillRect b="-3376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93705" y="2187776"/>
            <a:ext cx="10849290" cy="459180"/>
          </a:xfrm>
          <a:prstGeom prst="rect">
            <a:avLst/>
          </a:prstGeom>
          <a:blipFill>
            <a:blip r:embed="rId6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9FE0641-1399-4EFA-AC88-F80B5A23B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8290" y="4067174"/>
            <a:ext cx="5458978" cy="2530033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4C0EC94-1E22-4429-B683-11A48363E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069" y="4284826"/>
            <a:ext cx="4499713" cy="2147811"/>
          </a:xfrm>
          <a:prstGeom prst="rect">
            <a:avLst/>
          </a:prstGeom>
        </p:spPr>
      </p:pic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399682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4744462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Simple Mediation Model by Baron and Kenny (1986)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0E96D-96DC-4987-B7AF-B3B6A7E04DFF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7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9003884-7E20-47E2-8192-5BB2671EA805}"/>
              </a:ext>
            </a:extLst>
          </p:cNvPr>
          <p:cNvSpPr/>
          <p:nvPr/>
        </p:nvSpPr>
        <p:spPr>
          <a:xfrm>
            <a:off x="12558624" y="56836"/>
            <a:ext cx="14505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야놀자 야체 B" panose="02020603020101020101" pitchFamily="18" charset="-127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0BE81F8-3910-4F03-B619-25FB5B7D9C9F}"/>
              </a:ext>
            </a:extLst>
          </p:cNvPr>
          <p:cNvSpPr/>
          <p:nvPr/>
        </p:nvSpPr>
        <p:spPr>
          <a:xfrm>
            <a:off x="12578220" y="11453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553B5-E932-440F-B01D-99434DB5BA56}"/>
              </a:ext>
            </a:extLst>
          </p:cNvPr>
          <p:cNvSpPr txBox="1"/>
          <p:nvPr/>
        </p:nvSpPr>
        <p:spPr>
          <a:xfrm>
            <a:off x="12856313" y="167063"/>
            <a:ext cx="1152823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Preliminaries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889AEF8-4009-46AF-B2FA-06ED49786C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40" y="2900762"/>
            <a:ext cx="3971077" cy="50384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169FBD-18B2-4B11-A84E-021B27A67695}"/>
              </a:ext>
            </a:extLst>
          </p:cNvPr>
          <p:cNvSpPr/>
          <p:nvPr/>
        </p:nvSpPr>
        <p:spPr>
          <a:xfrm>
            <a:off x="12558624" y="56836"/>
            <a:ext cx="14505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832FDA2-7865-4A3A-9E21-1461FC1FE89B}"/>
              </a:ext>
            </a:extLst>
          </p:cNvPr>
          <p:cNvSpPr/>
          <p:nvPr/>
        </p:nvSpPr>
        <p:spPr>
          <a:xfrm>
            <a:off x="12578220" y="11453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744D0-334C-4DC3-AF7D-A3EBB45769FB}"/>
              </a:ext>
            </a:extLst>
          </p:cNvPr>
          <p:cNvSpPr txBox="1"/>
          <p:nvPr/>
        </p:nvSpPr>
        <p:spPr>
          <a:xfrm>
            <a:off x="12856313" y="151675"/>
            <a:ext cx="1152823" cy="2781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Preliminaries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1176999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9749037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Simple Mediation Analysis and Fuzzy Mediation Analysis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0550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2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2. Simple Fuzzy Mediation Analysis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5437422" y="7265083"/>
            <a:ext cx="3239013" cy="10168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ko-KR" alt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:</a:t>
            </a:r>
            <a:r>
              <a:rPr lang="ko-KR" alt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mode</a:t>
            </a:r>
            <a:r>
              <a:rPr lang="ko-KR" alt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of</a:t>
            </a:r>
            <a:r>
              <a:rPr lang="ko-KR" alt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the fuzzy number</a:t>
            </a:r>
          </a:p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 </a:t>
            </a: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: width of the left</a:t>
            </a:r>
          </a:p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</a:t>
            </a:r>
            <a:r>
              <a:rPr lang="en-US" altLang="ko-KR" sz="2000" b="1" dirty="0"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</a:rPr>
              <a:t>: width of the right</a:t>
            </a:r>
          </a:p>
        </p:txBody>
      </p:sp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4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93704" y="2185625"/>
            <a:ext cx="10836589" cy="462840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560251" y="6405512"/>
            <a:ext cx="9182856" cy="3705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/>
          <a:p>
            <a:pPr>
              <a:defRPr sz="1900" spc="-19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1800" b="1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eneralization of a real number by representing a </a:t>
            </a:r>
            <a:r>
              <a:rPr lang="en-US" altLang="ko-KR" sz="1800" b="1" dirty="0">
                <a:solidFill>
                  <a:srgbClr val="C00000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continuous set of possible values between 0 and 1,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not one value</a:t>
            </a:r>
            <a:endParaRPr lang="ko-KR" altLang="en-US"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27005"/>
            <a:ext cx="499132" cy="6387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01</a:t>
            </a: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2966411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Fuzzy numbers by Zadeh (1965)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A9D82A3-9DE7-4E29-9AE8-CFCE29151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40" y="3928489"/>
            <a:ext cx="4885954" cy="1813463"/>
          </a:xfrm>
          <a:prstGeom prst="rect">
            <a:avLst/>
          </a:prstGeom>
        </p:spPr>
      </p:pic>
      <p:sp>
        <p:nvSpPr>
          <p:cNvPr id="20" name="Shape 145">
            <a:extLst>
              <a:ext uri="{FF2B5EF4-FFF2-40B4-BE49-F238E27FC236}">
                <a16:creationId xmlns:a16="http://schemas.microsoft.com/office/drawing/2014/main" id="{D80BC867-7CF2-4BD6-8D2E-1CCA73F70CE1}"/>
              </a:ext>
            </a:extLst>
          </p:cNvPr>
          <p:cNvSpPr/>
          <p:nvPr/>
        </p:nvSpPr>
        <p:spPr>
          <a:xfrm>
            <a:off x="1764943" y="2880755"/>
            <a:ext cx="2728250" cy="4628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/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&lt;LR-fuzzy number&gt;</a:t>
            </a:r>
            <a:endParaRPr lang="en-US" sz="2400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/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3" name="Shape 145">
            <a:extLst>
              <a:ext uri="{FF2B5EF4-FFF2-40B4-BE49-F238E27FC236}">
                <a16:creationId xmlns:a16="http://schemas.microsoft.com/office/drawing/2014/main" id="{2399B3C7-C00E-4442-B45F-06D4053271FB}"/>
              </a:ext>
            </a:extLst>
          </p:cNvPr>
          <p:cNvSpPr/>
          <p:nvPr/>
        </p:nvSpPr>
        <p:spPr>
          <a:xfrm>
            <a:off x="2025650" y="7342848"/>
            <a:ext cx="2944769" cy="7090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altLang="ko-KR" sz="2000" b="1" dirty="0">
                <a:solidFill>
                  <a:schemeClr val="accent4"/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left shape function</a:t>
            </a:r>
          </a:p>
          <a:p>
            <a:pPr algn="l">
              <a:defRPr sz="2000" spc="-200">
                <a:solidFill>
                  <a:srgbClr val="40404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accent4"/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 </a:t>
            </a:r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right shape function</a:t>
            </a:r>
            <a:endParaRPr lang="en-US" sz="2000" b="1" dirty="0">
              <a:ln>
                <a:solidFill>
                  <a:srgbClr val="696969">
                    <a:alpha val="100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15946-1F92-41D0-917B-5692BC59BEAB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800" dirty="0">
                <a:latin typeface="Bahnschrift SemiLight" panose="020B0502040204020203" pitchFamily="34" charset="0"/>
                <a:ea typeface="맑은 고딕" panose="020B0503020000020004" pitchFamily="50" charset="-127"/>
              </a:rPr>
              <a:t>8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92EA2F3-3B68-47BD-9536-069F53FA650A}"/>
              </a:ext>
            </a:extLst>
          </p:cNvPr>
          <p:cNvSpPr/>
          <p:nvPr/>
        </p:nvSpPr>
        <p:spPr>
          <a:xfrm>
            <a:off x="12558624" y="56836"/>
            <a:ext cx="14505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CA6A0B6-4E56-44B0-AFD0-9A439735DE37}"/>
              </a:ext>
            </a:extLst>
          </p:cNvPr>
          <p:cNvSpPr/>
          <p:nvPr/>
        </p:nvSpPr>
        <p:spPr>
          <a:xfrm>
            <a:off x="12578220" y="11453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A1F11D-D3D8-4821-94AB-E4A87A8B9066}"/>
              </a:ext>
            </a:extLst>
          </p:cNvPr>
          <p:cNvSpPr txBox="1"/>
          <p:nvPr/>
        </p:nvSpPr>
        <p:spPr>
          <a:xfrm>
            <a:off x="12856313" y="167063"/>
            <a:ext cx="1152823" cy="24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Preliminaries</a:t>
            </a:r>
            <a:endParaRPr kumimoji="0" lang="ko-KR" alt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FDB702-6C4C-4D9C-85CB-FFD8329B885B}"/>
              </a:ext>
            </a:extLst>
          </p:cNvPr>
          <p:cNvSpPr txBox="1"/>
          <p:nvPr/>
        </p:nvSpPr>
        <p:spPr>
          <a:xfrm>
            <a:off x="9425186" y="8430646"/>
            <a:ext cx="4604600" cy="3693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Zhou, J.; Huang, C.; Zhao, M.; Li, H. Entropy and Semi-Entropies of LR Fuzzy Numbers’ Linear Function with Applications to Fuzzy Programming.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Entropy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 </a:t>
            </a:r>
            <a:r>
              <a:rPr lang="en-US" altLang="ko-KR" sz="900" b="1" i="0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2019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, 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21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Bahnschrift SemiLight" panose="020B0502040204020203" pitchFamily="34" charset="0"/>
                <a:ea typeface="야놀자 야체 B" panose="02020603020101020101" pitchFamily="18" charset="-127"/>
              </a:rPr>
              <a:t>, 697.</a:t>
            </a:r>
            <a:endParaRPr lang="ko-KR" altLang="en-US" sz="1200"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ECF8D4-B664-454F-9D74-C38A33FCC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75" y="3517803"/>
            <a:ext cx="4257573" cy="267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A46140C-9B9C-4329-861D-D2750A08FC2A}"/>
              </a:ext>
            </a:extLst>
          </p:cNvPr>
          <p:cNvSpPr/>
          <p:nvPr/>
        </p:nvSpPr>
        <p:spPr>
          <a:xfrm>
            <a:off x="12558624" y="56836"/>
            <a:ext cx="14505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503C09D-A6A3-4ED8-AA7F-6910A9425E08}"/>
              </a:ext>
            </a:extLst>
          </p:cNvPr>
          <p:cNvSpPr/>
          <p:nvPr/>
        </p:nvSpPr>
        <p:spPr>
          <a:xfrm>
            <a:off x="12578220" y="11453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F56DE-CD2A-45B7-8692-960676E48088}"/>
              </a:ext>
            </a:extLst>
          </p:cNvPr>
          <p:cNvSpPr txBox="1"/>
          <p:nvPr/>
        </p:nvSpPr>
        <p:spPr>
          <a:xfrm>
            <a:off x="12856313" y="151675"/>
            <a:ext cx="1152823" cy="2781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Preliminaries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5299266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alphaModFix amt="47068"/>
          </a:blip>
          <a:stretch>
            <a:fillRect/>
          </a:stretch>
        </p:blipFill>
        <p:spPr>
          <a:xfrm>
            <a:off x="9481243" y="3417322"/>
            <a:ext cx="3971077" cy="5467497"/>
          </a:xfrm>
          <a:prstGeom prst="rect">
            <a:avLst/>
          </a:prstGeom>
          <a:ln w="3175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-42334" y="533399"/>
            <a:ext cx="14308668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-12700" y="8762999"/>
            <a:ext cx="14224000" cy="1"/>
          </a:xfrm>
          <a:prstGeom prst="line">
            <a:avLst/>
          </a:prstGeom>
          <a:ln w="1270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/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46824" y="702469"/>
            <a:ext cx="9749037" cy="6475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2800" spc="-280">
                <a:solidFill>
                  <a:srgbClr val="F3BE3C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altLang="ko-KR" sz="3600" b="1" i="0" dirty="0">
                <a:latin typeface="Bahnschrift SemiLigh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Simple Mediation Analysis and Fuzzy Mediation Analysis</a:t>
            </a:r>
            <a:endParaRPr sz="3600" b="1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94004" y="640703"/>
            <a:ext cx="605508" cy="801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4600" spc="-46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b="1" dirty="0">
                <a:latin typeface="Bahnschrift SemiLight" panose="020B0502040204020203" pitchFamily="34" charset="0"/>
              </a:rPr>
              <a:t>0</a:t>
            </a:r>
            <a:r>
              <a:rPr lang="en-US" b="1" dirty="0">
                <a:latin typeface="Bahnschrift SemiLight" panose="020B0502040204020203" pitchFamily="34" charset="0"/>
              </a:rPr>
              <a:t>2</a:t>
            </a:r>
            <a:endParaRPr b="1" dirty="0">
              <a:latin typeface="Bahnschrift SemiLight" panose="020B0502040204020203" pitchFamily="34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833" y="1390650"/>
            <a:ext cx="8254340" cy="400566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302" tIns="46302" rIns="46302" bIns="46302" anchor="ctr"/>
          <a:lstStyle/>
          <a:p>
            <a:pPr algn="just">
              <a:defRPr sz="2000" spc="-20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rPr 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2. Simple Fuzzy Mediation Analysis</a:t>
            </a:r>
            <a:endParaRPr sz="2400" dirty="0">
              <a:ln>
                <a:solidFill>
                  <a:schemeClr val="accent1">
                    <a:alpha val="1000"/>
                  </a:scheme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Shape 145"/>
              <p:cNvSpPr/>
              <p:nvPr/>
            </p:nvSpPr>
            <p:spPr>
              <a:xfrm>
                <a:off x="1978290" y="7068407"/>
                <a:ext cx="6743974" cy="1447725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6302" tIns="46302" rIns="46302" bIns="46302" anchor="ctr">
                <a:spAutoFit/>
              </a:bodyPr>
              <a:lstStyle/>
              <a:p>
                <a:pPr algn="l"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sz="28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accent4"/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= indirect effect + direct effect</a:t>
                </a: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Total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Indirect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ko-KR" altLang="ko-KR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  <a:p>
                <a:pPr marL="342900" indent="-342900" algn="l">
                  <a:buFontTx/>
                  <a:buChar char="-"/>
                  <a:defRPr sz="2000" spc="-200">
                    <a:solidFill>
                      <a:srgbClr val="404040"/>
                    </a:solidFill>
                    <a:latin typeface="Apple SD 산돌고딕 Neo 세미볼드체"/>
                    <a:ea typeface="Apple SD 산돌고딕 Neo 세미볼드체"/>
                    <a:cs typeface="Apple SD 산돌고딕 Neo 세미볼드체"/>
                    <a:sym typeface="Apple SD 산돌고딕 Neo 세미볼드체"/>
                  </a:defRPr>
                </a:pPr>
                <a:r>
                  <a:rPr lang="en-US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hnschrift SemiLight" panose="020B0502040204020203" pitchFamily="34" charset="0"/>
                    <a:ea typeface="맑은 고딕" panose="020B0503020000020004" pitchFamily="50" charset="-127"/>
                  </a:rPr>
                  <a:t>Direct effect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b="1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" panose="020B0502040204020203" pitchFamily="34" charset="0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5" name="Shap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90" y="7068407"/>
                <a:ext cx="6743974" cy="1447725"/>
              </a:xfrm>
              <a:prstGeom prst="rect">
                <a:avLst/>
              </a:prstGeom>
              <a:blipFill>
                <a:blip r:embed="rId4"/>
                <a:stretch>
                  <a:fillRect b="-3376"/>
                </a:stretch>
              </a:blipFill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Shape 146"/>
          <p:cNvSpPr/>
          <p:nvPr/>
        </p:nvSpPr>
        <p:spPr>
          <a:xfrm>
            <a:off x="1625934" y="7359474"/>
            <a:ext cx="84741" cy="828057"/>
          </a:xfrm>
          <a:prstGeom prst="rect">
            <a:avLst/>
          </a:prstGeom>
          <a:blipFill>
            <a:blip r:embed="rId5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68305" y="2171270"/>
            <a:ext cx="10861990" cy="4688624"/>
          </a:xfrm>
          <a:prstGeom prst="rect">
            <a:avLst/>
          </a:prstGeom>
          <a:ln w="6350">
            <a:solidFill>
              <a:srgbClr val="69696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 dirty="0">
              <a:latin typeface="Bahnschrift SemiLight" panose="020B0502040204020203" pitchFamily="34" charset="0"/>
              <a:ea typeface="야놀자 야체 B" panose="02020603020101020101" pitchFamily="18" charset="-127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681005" y="2171270"/>
            <a:ext cx="10861990" cy="489317"/>
          </a:xfrm>
          <a:prstGeom prst="rect">
            <a:avLst/>
          </a:prstGeom>
          <a:blipFill>
            <a:blip r:embed="rId6"/>
          </a:blipFill>
          <a:ln w="3175">
            <a:miter lim="400000"/>
          </a:ln>
        </p:spPr>
        <p:txBody>
          <a:bodyPr lIns="46302" tIns="46302" rIns="46302" bIns="46302" anchor="ctr"/>
          <a:lstStyle/>
          <a:p>
            <a:pPr>
              <a:defRPr sz="2100" spc="-210">
                <a:solidFill>
                  <a:srgbClr val="FFFFFF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endParaRPr dirty="0">
              <a:latin typeface="Bahnschrift SemiLight" panose="020B0502040204020203" pitchFamily="34" charset="0"/>
              <a:ea typeface="나눔고딕" pitchFamily="2" charset="-127"/>
            </a:endParaRPr>
          </a:p>
        </p:txBody>
      </p:sp>
      <p:sp>
        <p:nvSpPr>
          <p:cNvPr id="21" name="Shape 149">
            <a:extLst>
              <a:ext uri="{FF2B5EF4-FFF2-40B4-BE49-F238E27FC236}">
                <a16:creationId xmlns:a16="http://schemas.microsoft.com/office/drawing/2014/main" id="{3EE8539B-A086-4C69-BAD3-A1799DD6FCA6}"/>
              </a:ext>
            </a:extLst>
          </p:cNvPr>
          <p:cNvSpPr/>
          <p:nvPr/>
        </p:nvSpPr>
        <p:spPr>
          <a:xfrm>
            <a:off x="1764943" y="2108121"/>
            <a:ext cx="483039" cy="6321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3500" spc="-350">
                <a:solidFill>
                  <a:srgbClr val="AD422F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dirty="0">
                <a:latin typeface="Bahnschrift SemiLight" panose="020B0502040204020203" pitchFamily="34" charset="0"/>
              </a:rPr>
              <a:t>0</a:t>
            </a:r>
            <a:r>
              <a:rPr lang="en-US" dirty="0">
                <a:latin typeface="Bahnschrift SemiLight" panose="020B0502040204020203" pitchFamily="34" charset="0"/>
              </a:rPr>
              <a:t>2</a:t>
            </a:r>
            <a:endParaRPr dirty="0">
              <a:latin typeface="Bahnschrift SemiLight" panose="020B0502040204020203" pitchFamily="34" charset="0"/>
            </a:endParaRP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CB06BD8-A921-46FA-A18E-6EAC5B430E88}"/>
              </a:ext>
            </a:extLst>
          </p:cNvPr>
          <p:cNvSpPr/>
          <p:nvPr/>
        </p:nvSpPr>
        <p:spPr>
          <a:xfrm>
            <a:off x="2348013" y="2207225"/>
            <a:ext cx="4244325" cy="401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302" tIns="46302" rIns="46302" bIns="46302" anchor="ctr">
            <a:spAutoFit/>
          </a:bodyPr>
          <a:lstStyle>
            <a:lvl1pPr algn="l">
              <a:defRPr sz="1900" spc="-190">
                <a:solidFill>
                  <a:srgbClr val="555555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en-US" sz="20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Bahnschrift SemiLight" panose="020B0502040204020203" pitchFamily="34" charset="0"/>
                <a:ea typeface="맑은 고딕" panose="020B0503020000020004" pitchFamily="50" charset="-127"/>
              </a:rPr>
              <a:t>Simple Fuzzy Mediation Model by Yoon (2020)</a:t>
            </a:r>
            <a:endParaRPr sz="2000" b="1" dirty="0">
              <a:ln>
                <a:solidFill>
                  <a:srgbClr val="696969">
                    <a:alpha val="1000"/>
                  </a:srgbClr>
                </a:solidFill>
              </a:ln>
              <a:latin typeface="Bahnschrift SemiLight" panose="020B0502040204020203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CB481E-A5DB-44B4-B456-8FFA259FC8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70" y="3640180"/>
            <a:ext cx="4621576" cy="22388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FF06B4-D2F1-4EFF-90FC-B6D98594F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654" y="3518217"/>
            <a:ext cx="5335948" cy="23608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4F52A6-3C27-46AC-B3CB-6642765A11F2}"/>
              </a:ext>
            </a:extLst>
          </p:cNvPr>
          <p:cNvSpPr txBox="1"/>
          <p:nvPr/>
        </p:nvSpPr>
        <p:spPr>
          <a:xfrm>
            <a:off x="13835574" y="8499309"/>
            <a:ext cx="388425" cy="3705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9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64FF232-CBA7-4DF0-B62D-7E26AB55E574}"/>
              </a:ext>
            </a:extLst>
          </p:cNvPr>
          <p:cNvSpPr/>
          <p:nvPr/>
        </p:nvSpPr>
        <p:spPr>
          <a:xfrm>
            <a:off x="12558624" y="56836"/>
            <a:ext cx="1450512" cy="443975"/>
          </a:xfrm>
          <a:prstGeom prst="roundRect">
            <a:avLst/>
          </a:prstGeom>
          <a:solidFill>
            <a:srgbClr val="F3BE3C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Bahnschrift SemiLight" panose="020B0502040204020203" pitchFamily="34" charset="0"/>
              <a:ea typeface="야놀자 야체 B" panose="02020603020101020101" pitchFamily="18" charset="-127"/>
              <a:sym typeface="Apple SD 산돌고딕 Neo 옅은체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6140EF0-954F-4907-97E7-1E6FE4812BD5}"/>
              </a:ext>
            </a:extLst>
          </p:cNvPr>
          <p:cNvSpPr/>
          <p:nvPr/>
        </p:nvSpPr>
        <p:spPr>
          <a:xfrm>
            <a:off x="12578220" y="114535"/>
            <a:ext cx="257949" cy="326247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ctr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2</a:t>
            </a:r>
            <a:endParaRPr kumimoji="0" lang="ko-KR" altLang="en-US" sz="9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AF675-5BC8-49AE-992D-BB5C894B8911}"/>
              </a:ext>
            </a:extLst>
          </p:cNvPr>
          <p:cNvSpPr txBox="1"/>
          <p:nvPr/>
        </p:nvSpPr>
        <p:spPr>
          <a:xfrm>
            <a:off x="12856313" y="151675"/>
            <a:ext cx="1152823" cy="2781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pPr marL="0" marR="0" indent="0" algn="l" defTabSz="53247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Bahnschrift SemiLight" panose="020B0502040204020203" pitchFamily="34" charset="0"/>
                <a:ea typeface="맑은 고딕" panose="020B0503020000020004" pitchFamily="50" charset="-127"/>
                <a:sym typeface="Apple SD 산돌고딕 Neo 옅은체"/>
              </a:rPr>
              <a:t>Preliminaries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Bahnschrift SemiLight" panose="020B0502040204020203" pitchFamily="34" charset="0"/>
              <a:ea typeface="맑은 고딕" panose="020B0503020000020004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238788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사용자 지정 1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6302" tIns="46302" rIns="46302" bIns="46302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9433</TotalTime>
  <Words>1770</Words>
  <Application>Microsoft Office PowerPoint</Application>
  <PresentationFormat>사용자 지정</PresentationFormat>
  <Paragraphs>337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Helvetica Light</vt:lpstr>
      <vt:lpstr>Helvetica Neue</vt:lpstr>
      <vt:lpstr>나눔고딕</vt:lpstr>
      <vt:lpstr>맑은 고딕</vt:lpstr>
      <vt:lpstr>야놀자 야체 B</vt:lpstr>
      <vt:lpstr>Bahnschrift SemiLight</vt:lpstr>
      <vt:lpstr>Cambria Math</vt:lpstr>
      <vt:lpstr>Palatino Linotype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이호연</dc:creator>
  <cp:lastModifiedBy>호연 이</cp:lastModifiedBy>
  <cp:revision>20</cp:revision>
  <dcterms:modified xsi:type="dcterms:W3CDTF">2021-11-28T11:14:08Z</dcterms:modified>
</cp:coreProperties>
</file>